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  <p:sldMasterId id="2147483670" r:id="rId5"/>
  </p:sldMasterIdLst>
  <p:notesMasterIdLst>
    <p:notesMasterId r:id="rId2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5D2AD4-2C01-4405-AC96-4296911D0263}" v="31" dt="2025-05-31T07:28:10.419"/>
    <p1510:client id="{B3DCC821-B04C-4270-8A49-314BE9DEE33D}" v="2" dt="2025-05-31T07:24:27.7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3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T YİĞİT" userId="S::a.yigit2020@gtu.edu.tr::54b93feb-226b-4e06-93b2-297741ebfa9f" providerId="AD" clId="Web-{915D2AD4-2C01-4405-AC96-4296911D0263}"/>
    <pc:docChg chg="modSld">
      <pc:chgData name="AHMET YİĞİT" userId="S::a.yigit2020@gtu.edu.tr::54b93feb-226b-4e06-93b2-297741ebfa9f" providerId="AD" clId="Web-{915D2AD4-2C01-4405-AC96-4296911D0263}" dt="2025-05-31T07:28:10.419" v="30" actId="20577"/>
      <pc:docMkLst>
        <pc:docMk/>
      </pc:docMkLst>
      <pc:sldChg chg="modSp">
        <pc:chgData name="AHMET YİĞİT" userId="S::a.yigit2020@gtu.edu.tr::54b93feb-226b-4e06-93b2-297741ebfa9f" providerId="AD" clId="Web-{915D2AD4-2C01-4405-AC96-4296911D0263}" dt="2025-05-31T07:28:10.419" v="30" actId="20577"/>
        <pc:sldMkLst>
          <pc:docMk/>
          <pc:sldMk cId="0" sldId="256"/>
        </pc:sldMkLst>
        <pc:spChg chg="mod">
          <ac:chgData name="AHMET YİĞİT" userId="S::a.yigit2020@gtu.edu.tr::54b93feb-226b-4e06-93b2-297741ebfa9f" providerId="AD" clId="Web-{915D2AD4-2C01-4405-AC96-4296911D0263}" dt="2025-05-31T07:28:10.419" v="30" actId="20577"/>
          <ac:spMkLst>
            <pc:docMk/>
            <pc:sldMk cId="0" sldId="256"/>
            <ac:spMk id="194" creationId="{00000000-0000-0000-0000-000000000000}"/>
          </ac:spMkLst>
        </pc:spChg>
      </pc:sldChg>
    </pc:docChg>
  </pc:docChgLst>
  <pc:docChgLst>
    <pc:chgData name="AHMET YİĞİT" userId="S::a.yigit2020@gtu.edu.tr::54b93feb-226b-4e06-93b2-297741ebfa9f" providerId="AD" clId="Web-{B3DCC821-B04C-4270-8A49-314BE9DEE33D}"/>
    <pc:docChg chg="modSld">
      <pc:chgData name="AHMET YİĞİT" userId="S::a.yigit2020@gtu.edu.tr::54b93feb-226b-4e06-93b2-297741ebfa9f" providerId="AD" clId="Web-{B3DCC821-B04C-4270-8A49-314BE9DEE33D}" dt="2025-05-31T07:24:27.768" v="1" actId="20577"/>
      <pc:docMkLst>
        <pc:docMk/>
      </pc:docMkLst>
      <pc:sldChg chg="modSp">
        <pc:chgData name="AHMET YİĞİT" userId="S::a.yigit2020@gtu.edu.tr::54b93feb-226b-4e06-93b2-297741ebfa9f" providerId="AD" clId="Web-{B3DCC821-B04C-4270-8A49-314BE9DEE33D}" dt="2025-05-31T07:24:27.768" v="1" actId="20577"/>
        <pc:sldMkLst>
          <pc:docMk/>
          <pc:sldMk cId="0" sldId="271"/>
        </pc:sldMkLst>
        <pc:spChg chg="mod">
          <ac:chgData name="AHMET YİĞİT" userId="S::a.yigit2020@gtu.edu.tr::54b93feb-226b-4e06-93b2-297741ebfa9f" providerId="AD" clId="Web-{B3DCC821-B04C-4270-8A49-314BE9DEE33D}" dt="2025-05-31T07:24:27.768" v="1" actId="20577"/>
          <ac:spMkLst>
            <pc:docMk/>
            <pc:sldMk cId="0" sldId="271"/>
            <ac:spMk id="62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eefc5a60b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35eefc5a60b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5eefc5a60b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g35eefc5a60b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5eefc5a60b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g35eefc5a60b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eefc5a60b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35eefc5a60b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5eefc5a60b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g35eefc5a60b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5eefc5a60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35eefc5a60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5eefc5a60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35eefc5a60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5eefc5a60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g35eefc5a60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5eefc5a60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35eefc5a60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eefc5a60b_2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8" name="Google Shape;678;g35eefc5a60b_2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5eefc5a60b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g35eefc5a60b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eefc5a60b_2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35eefc5a60b_2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eefc5a60b_2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g35eefc5a60b_2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5eefc5a60b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g35eefc5a60b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5eefc5a60b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g35eefc5a60b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eefc5a60b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g35eefc5a60b_2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5eefc5a60b_2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g35eefc5a60b_2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5eefc5a60b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35eefc5a60b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5eefc5a60b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g35eefc5a60b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59" name="Google Shape;59;p1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60" name="Google Shape;60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" name="Google Shape;65;p15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66" name="Google Shape;66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 idx="2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5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 idx="8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 idx="14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 idx="17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20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" name="Google Shape;91;p1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92" name="Google Shape;92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" name="Google Shape;97;p16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98" name="Google Shape;98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 idx="2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06" name="Google Shape;106;p17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07" name="Google Shape;107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17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13" name="Google Shape;113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subTitle" idx="1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2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3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4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5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6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332101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7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8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9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13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14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15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5" name="Google Shape;135;p19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36" name="Google Shape;136;p1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41;p19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42" name="Google Shape;142;p1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22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53" name="Google Shape;153;p2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p22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159" name="Google Shape;159;p2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" name="Google Shape;164;p22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165" name="Google Shape;165;p2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" name="Google Shape;170;p22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171" name="Google Shape;171;p2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3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178" name="Google Shape;178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" name="Google Shape;183;p23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184" name="Google Shape;184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CyberWebX</a:t>
            </a:r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1"/>
          </p:nvPr>
        </p:nvSpPr>
        <p:spPr>
          <a:xfrm>
            <a:off x="720000" y="3383595"/>
            <a:ext cx="4366848" cy="108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Ahmet Yigit - 200104004066</a:t>
            </a:r>
            <a:endParaRPr dirty="0"/>
          </a:p>
          <a:p>
            <a:pPr marL="0" indent="0"/>
            <a:r>
              <a:rPr lang="en" dirty="0"/>
              <a:t>Emre </a:t>
            </a:r>
            <a:r>
              <a:rPr lang="en" dirty="0" err="1"/>
              <a:t>Oytun</a:t>
            </a:r>
            <a:r>
              <a:rPr lang="en" dirty="0"/>
              <a:t> - 200104004099</a:t>
            </a:r>
            <a:endParaRPr dirty="0"/>
          </a:p>
          <a:p>
            <a:pPr marL="0" indent="0"/>
            <a:r>
              <a:rPr lang="en" dirty="0"/>
              <a:t>Elif Deniz     - 210104004239</a:t>
            </a:r>
          </a:p>
        </p:txBody>
      </p:sp>
      <p:sp>
        <p:nvSpPr>
          <p:cNvPr id="195" name="Google Shape;195;p24"/>
          <p:cNvSpPr/>
          <p:nvPr/>
        </p:nvSpPr>
        <p:spPr>
          <a:xfrm>
            <a:off x="5827391" y="2727835"/>
            <a:ext cx="2584558" cy="161898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6036442" y="2901883"/>
            <a:ext cx="2166454" cy="93851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6804345" y="351587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6804345" y="3204513"/>
            <a:ext cx="125987" cy="13136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6804345" y="3061064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6804345" y="3360207"/>
            <a:ext cx="125987" cy="1227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6288337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6804345" y="296748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6288337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6116020" y="3204513"/>
            <a:ext cx="299144" cy="13136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6288337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6288337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6288337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7147196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4"/>
          <p:cNvSpPr/>
          <p:nvPr/>
        </p:nvSpPr>
        <p:spPr>
          <a:xfrm>
            <a:off x="7147196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4"/>
          <p:cNvSpPr/>
          <p:nvPr/>
        </p:nvSpPr>
        <p:spPr>
          <a:xfrm>
            <a:off x="7147196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697577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697577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6975771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7147196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697577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4"/>
          <p:cNvSpPr/>
          <p:nvPr/>
        </p:nvSpPr>
        <p:spPr>
          <a:xfrm>
            <a:off x="697577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7147196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6804345" y="3671568"/>
            <a:ext cx="814315" cy="13136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6632054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6459763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6632054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6459763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6459763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6459763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6459763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6459763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6632054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4"/>
          <p:cNvSpPr/>
          <p:nvPr/>
        </p:nvSpPr>
        <p:spPr>
          <a:xfrm>
            <a:off x="6632054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6632054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6632054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6792100" y="3891973"/>
            <a:ext cx="649889" cy="380478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6116020" y="2967485"/>
            <a:ext cx="2017786" cy="82218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6116020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6116020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4"/>
          <p:cNvSpPr/>
          <p:nvPr/>
        </p:nvSpPr>
        <p:spPr>
          <a:xfrm>
            <a:off x="6116020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6116020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4"/>
          <p:cNvSpPr/>
          <p:nvPr/>
        </p:nvSpPr>
        <p:spPr>
          <a:xfrm>
            <a:off x="7319514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4"/>
          <p:cNvSpPr/>
          <p:nvPr/>
        </p:nvSpPr>
        <p:spPr>
          <a:xfrm>
            <a:off x="7319514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7319514" y="3360207"/>
            <a:ext cx="126826" cy="1227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4"/>
          <p:cNvSpPr/>
          <p:nvPr/>
        </p:nvSpPr>
        <p:spPr>
          <a:xfrm>
            <a:off x="7835522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"/>
          <p:cNvSpPr/>
          <p:nvPr/>
        </p:nvSpPr>
        <p:spPr>
          <a:xfrm>
            <a:off x="7319514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7319514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7835522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766323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766323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766323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7663231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7663231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"/>
          <p:cNvSpPr/>
          <p:nvPr/>
        </p:nvSpPr>
        <p:spPr>
          <a:xfrm>
            <a:off x="766323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4"/>
          <p:cNvSpPr/>
          <p:nvPr/>
        </p:nvSpPr>
        <p:spPr>
          <a:xfrm>
            <a:off x="8006947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7835522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4"/>
          <p:cNvSpPr/>
          <p:nvPr/>
        </p:nvSpPr>
        <p:spPr>
          <a:xfrm>
            <a:off x="7491805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7835522" y="3204513"/>
            <a:ext cx="298279" cy="13136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4"/>
          <p:cNvSpPr/>
          <p:nvPr/>
        </p:nvSpPr>
        <p:spPr>
          <a:xfrm>
            <a:off x="7835522" y="3061064"/>
            <a:ext cx="298279" cy="13162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4"/>
          <p:cNvSpPr/>
          <p:nvPr/>
        </p:nvSpPr>
        <p:spPr>
          <a:xfrm>
            <a:off x="8006947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"/>
          <p:cNvSpPr/>
          <p:nvPr/>
        </p:nvSpPr>
        <p:spPr>
          <a:xfrm>
            <a:off x="7835522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4"/>
          <p:cNvSpPr/>
          <p:nvPr/>
        </p:nvSpPr>
        <p:spPr>
          <a:xfrm>
            <a:off x="8006947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4"/>
          <p:cNvSpPr/>
          <p:nvPr/>
        </p:nvSpPr>
        <p:spPr>
          <a:xfrm>
            <a:off x="7491805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4"/>
          <p:cNvSpPr/>
          <p:nvPr/>
        </p:nvSpPr>
        <p:spPr>
          <a:xfrm>
            <a:off x="7491805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4"/>
          <p:cNvSpPr/>
          <p:nvPr/>
        </p:nvSpPr>
        <p:spPr>
          <a:xfrm>
            <a:off x="7491805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7491805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8162641" y="2772461"/>
            <a:ext cx="111986" cy="114581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4"/>
          <p:cNvSpPr/>
          <p:nvPr/>
        </p:nvSpPr>
        <p:spPr>
          <a:xfrm>
            <a:off x="8162641" y="2772461"/>
            <a:ext cx="111986" cy="11195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"/>
          <p:cNvSpPr/>
          <p:nvPr/>
        </p:nvSpPr>
        <p:spPr>
          <a:xfrm>
            <a:off x="8173129" y="2782084"/>
            <a:ext cx="91875" cy="92714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"/>
          <p:cNvSpPr/>
          <p:nvPr/>
        </p:nvSpPr>
        <p:spPr>
          <a:xfrm>
            <a:off x="8173129" y="2827549"/>
            <a:ext cx="91875" cy="47248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4"/>
          <p:cNvSpPr/>
          <p:nvPr/>
        </p:nvSpPr>
        <p:spPr>
          <a:xfrm>
            <a:off x="5646147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"/>
          <p:cNvSpPr/>
          <p:nvPr/>
        </p:nvSpPr>
        <p:spPr>
          <a:xfrm>
            <a:off x="5764205" y="2701671"/>
            <a:ext cx="68886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"/>
          <p:cNvSpPr/>
          <p:nvPr/>
        </p:nvSpPr>
        <p:spPr>
          <a:xfrm>
            <a:off x="5882232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4"/>
          <p:cNvSpPr/>
          <p:nvPr/>
        </p:nvSpPr>
        <p:spPr>
          <a:xfrm>
            <a:off x="7158576" y="2327273"/>
            <a:ext cx="26" cy="52492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4"/>
          <p:cNvSpPr/>
          <p:nvPr/>
        </p:nvSpPr>
        <p:spPr>
          <a:xfrm>
            <a:off x="7807545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7935236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4"/>
          <p:cNvSpPr/>
          <p:nvPr/>
        </p:nvSpPr>
        <p:spPr>
          <a:xfrm>
            <a:off x="7646607" y="2523460"/>
            <a:ext cx="697111" cy="32408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4"/>
          <p:cNvSpPr/>
          <p:nvPr/>
        </p:nvSpPr>
        <p:spPr>
          <a:xfrm>
            <a:off x="8170507" y="2589954"/>
            <a:ext cx="136475" cy="33247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4"/>
          <p:cNvSpPr/>
          <p:nvPr/>
        </p:nvSpPr>
        <p:spPr>
          <a:xfrm>
            <a:off x="8027084" y="2589954"/>
            <a:ext cx="123339" cy="33247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4"/>
          <p:cNvSpPr/>
          <p:nvPr/>
        </p:nvSpPr>
        <p:spPr>
          <a:xfrm>
            <a:off x="7916882" y="2122898"/>
            <a:ext cx="649863" cy="545796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"/>
          <p:cNvSpPr/>
          <p:nvPr/>
        </p:nvSpPr>
        <p:spPr>
          <a:xfrm>
            <a:off x="4992525" y="1047062"/>
            <a:ext cx="2624530" cy="1703569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4"/>
          <p:cNvSpPr/>
          <p:nvPr/>
        </p:nvSpPr>
        <p:spPr>
          <a:xfrm>
            <a:off x="4992525" y="1047062"/>
            <a:ext cx="2624530" cy="274812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4"/>
          <p:cNvSpPr/>
          <p:nvPr/>
        </p:nvSpPr>
        <p:spPr>
          <a:xfrm>
            <a:off x="5098380" y="1404255"/>
            <a:ext cx="2417933" cy="1256817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"/>
          <p:cNvSpPr/>
          <p:nvPr/>
        </p:nvSpPr>
        <p:spPr>
          <a:xfrm>
            <a:off x="5168574" y="1477530"/>
            <a:ext cx="57019" cy="116020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"/>
          <p:cNvSpPr/>
          <p:nvPr/>
        </p:nvSpPr>
        <p:spPr>
          <a:xfrm>
            <a:off x="5371072" y="1477530"/>
            <a:ext cx="58056" cy="116020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4"/>
          <p:cNvSpPr/>
          <p:nvPr/>
        </p:nvSpPr>
        <p:spPr>
          <a:xfrm>
            <a:off x="5274399" y="1477530"/>
            <a:ext cx="45822" cy="12621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4"/>
          <p:cNvSpPr/>
          <p:nvPr/>
        </p:nvSpPr>
        <p:spPr>
          <a:xfrm>
            <a:off x="5473847" y="1588419"/>
            <a:ext cx="32613" cy="32613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552168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4"/>
          <p:cNvSpPr/>
          <p:nvPr/>
        </p:nvSpPr>
        <p:spPr>
          <a:xfrm>
            <a:off x="558986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4"/>
          <p:cNvSpPr/>
          <p:nvPr/>
        </p:nvSpPr>
        <p:spPr>
          <a:xfrm>
            <a:off x="5197067" y="1721730"/>
            <a:ext cx="1737158" cy="3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4"/>
          <p:cNvSpPr/>
          <p:nvPr/>
        </p:nvSpPr>
        <p:spPr>
          <a:xfrm>
            <a:off x="7038920" y="1721730"/>
            <a:ext cx="134355" cy="3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4"/>
          <p:cNvSpPr/>
          <p:nvPr/>
        </p:nvSpPr>
        <p:spPr>
          <a:xfrm>
            <a:off x="7247520" y="1721730"/>
            <a:ext cx="170995" cy="3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4"/>
          <p:cNvSpPr/>
          <p:nvPr/>
        </p:nvSpPr>
        <p:spPr>
          <a:xfrm>
            <a:off x="5197067" y="1858091"/>
            <a:ext cx="1086891" cy="3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4"/>
          <p:cNvSpPr/>
          <p:nvPr/>
        </p:nvSpPr>
        <p:spPr>
          <a:xfrm>
            <a:off x="6444635" y="1858091"/>
            <a:ext cx="195431" cy="3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4"/>
          <p:cNvSpPr/>
          <p:nvPr/>
        </p:nvSpPr>
        <p:spPr>
          <a:xfrm>
            <a:off x="6110870" y="1936461"/>
            <a:ext cx="529214" cy="3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"/>
          <p:cNvSpPr/>
          <p:nvPr/>
        </p:nvSpPr>
        <p:spPr>
          <a:xfrm>
            <a:off x="5931770" y="1936461"/>
            <a:ext cx="106898" cy="3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"/>
          <p:cNvSpPr/>
          <p:nvPr/>
        </p:nvSpPr>
        <p:spPr>
          <a:xfrm>
            <a:off x="5740468" y="1936461"/>
            <a:ext cx="106868" cy="3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5550172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5358870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5358870" y="2032097"/>
            <a:ext cx="1647588" cy="3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5197067" y="1936461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5197067" y="2032097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4"/>
          <p:cNvSpPr/>
          <p:nvPr/>
        </p:nvSpPr>
        <p:spPr>
          <a:xfrm>
            <a:off x="5197067" y="2127763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4"/>
          <p:cNvSpPr/>
          <p:nvPr/>
        </p:nvSpPr>
        <p:spPr>
          <a:xfrm>
            <a:off x="5197067" y="2223399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4"/>
          <p:cNvSpPr/>
          <p:nvPr/>
        </p:nvSpPr>
        <p:spPr>
          <a:xfrm>
            <a:off x="7106064" y="2032097"/>
            <a:ext cx="226976" cy="3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4"/>
          <p:cNvSpPr/>
          <p:nvPr/>
        </p:nvSpPr>
        <p:spPr>
          <a:xfrm>
            <a:off x="5354813" y="212776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4"/>
          <p:cNvSpPr/>
          <p:nvPr/>
        </p:nvSpPr>
        <p:spPr>
          <a:xfrm>
            <a:off x="5354813" y="222544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"/>
          <p:cNvSpPr/>
          <p:nvPr/>
        </p:nvSpPr>
        <p:spPr>
          <a:xfrm>
            <a:off x="5354813" y="232416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4"/>
          <p:cNvSpPr/>
          <p:nvPr/>
        </p:nvSpPr>
        <p:spPr>
          <a:xfrm>
            <a:off x="5354813" y="242184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4"/>
          <p:cNvSpPr/>
          <p:nvPr/>
        </p:nvSpPr>
        <p:spPr>
          <a:xfrm>
            <a:off x="6110870" y="2421840"/>
            <a:ext cx="928130" cy="3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6661380" y="2324160"/>
            <a:ext cx="377591" cy="3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4"/>
          <p:cNvSpPr/>
          <p:nvPr/>
        </p:nvSpPr>
        <p:spPr>
          <a:xfrm>
            <a:off x="6889319" y="2223399"/>
            <a:ext cx="149639" cy="3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4"/>
          <p:cNvSpPr/>
          <p:nvPr/>
        </p:nvSpPr>
        <p:spPr>
          <a:xfrm>
            <a:off x="7602007" y="1310369"/>
            <a:ext cx="1114298" cy="1734401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4"/>
          <p:cNvSpPr/>
          <p:nvPr/>
        </p:nvSpPr>
        <p:spPr>
          <a:xfrm>
            <a:off x="7602007" y="1310369"/>
            <a:ext cx="1114298" cy="157451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4"/>
          <p:cNvSpPr/>
          <p:nvPr/>
        </p:nvSpPr>
        <p:spPr>
          <a:xfrm>
            <a:off x="7662365" y="1515042"/>
            <a:ext cx="996203" cy="147812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4"/>
          <p:cNvSpPr/>
          <p:nvPr/>
        </p:nvSpPr>
        <p:spPr>
          <a:xfrm>
            <a:off x="7905503" y="1362835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7710453" y="1688198"/>
            <a:ext cx="707599" cy="1665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4"/>
          <p:cNvSpPr/>
          <p:nvPr/>
        </p:nvSpPr>
        <p:spPr>
          <a:xfrm>
            <a:off x="8461758" y="1688198"/>
            <a:ext cx="68251" cy="1665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4"/>
          <p:cNvSpPr/>
          <p:nvPr/>
        </p:nvSpPr>
        <p:spPr>
          <a:xfrm>
            <a:off x="8556228" y="1688198"/>
            <a:ext cx="55114" cy="1665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4"/>
          <p:cNvSpPr/>
          <p:nvPr/>
        </p:nvSpPr>
        <p:spPr>
          <a:xfrm>
            <a:off x="7710453" y="1766045"/>
            <a:ext cx="404994" cy="1665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4"/>
          <p:cNvSpPr/>
          <p:nvPr/>
        </p:nvSpPr>
        <p:spPr>
          <a:xfrm>
            <a:off x="8122394" y="1766045"/>
            <a:ext cx="127744" cy="1665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4"/>
          <p:cNvSpPr/>
          <p:nvPr/>
        </p:nvSpPr>
        <p:spPr>
          <a:xfrm>
            <a:off x="8164398" y="1810645"/>
            <a:ext cx="85739" cy="17515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4"/>
          <p:cNvSpPr/>
          <p:nvPr/>
        </p:nvSpPr>
        <p:spPr>
          <a:xfrm>
            <a:off x="8122394" y="1810645"/>
            <a:ext cx="25407" cy="17515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4"/>
          <p:cNvSpPr/>
          <p:nvPr/>
        </p:nvSpPr>
        <p:spPr>
          <a:xfrm>
            <a:off x="8021814" y="1810645"/>
            <a:ext cx="77008" cy="17515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4"/>
          <p:cNvSpPr/>
          <p:nvPr/>
        </p:nvSpPr>
        <p:spPr>
          <a:xfrm>
            <a:off x="7912503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4"/>
          <p:cNvSpPr/>
          <p:nvPr/>
        </p:nvSpPr>
        <p:spPr>
          <a:xfrm>
            <a:off x="7803166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4"/>
          <p:cNvSpPr/>
          <p:nvPr/>
        </p:nvSpPr>
        <p:spPr>
          <a:xfrm>
            <a:off x="7803166" y="1865759"/>
            <a:ext cx="656863" cy="1665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4"/>
          <p:cNvSpPr/>
          <p:nvPr/>
        </p:nvSpPr>
        <p:spPr>
          <a:xfrm>
            <a:off x="7710453" y="1810645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7710453" y="1865759"/>
            <a:ext cx="39382" cy="1665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4"/>
          <p:cNvSpPr/>
          <p:nvPr/>
        </p:nvSpPr>
        <p:spPr>
          <a:xfrm>
            <a:off x="7710453" y="1919982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4"/>
          <p:cNvSpPr/>
          <p:nvPr/>
        </p:nvSpPr>
        <p:spPr>
          <a:xfrm>
            <a:off x="7710453" y="1975097"/>
            <a:ext cx="39382" cy="16623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4"/>
          <p:cNvSpPr/>
          <p:nvPr/>
        </p:nvSpPr>
        <p:spPr>
          <a:xfrm>
            <a:off x="8500249" y="1865759"/>
            <a:ext cx="96227" cy="1665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4"/>
          <p:cNvSpPr/>
          <p:nvPr/>
        </p:nvSpPr>
        <p:spPr>
          <a:xfrm>
            <a:off x="7800544" y="1919982"/>
            <a:ext cx="277276" cy="17515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4"/>
          <p:cNvSpPr/>
          <p:nvPr/>
        </p:nvSpPr>
        <p:spPr>
          <a:xfrm>
            <a:off x="8164398" y="2087921"/>
            <a:ext cx="314011" cy="17515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4"/>
          <p:cNvSpPr/>
          <p:nvPr/>
        </p:nvSpPr>
        <p:spPr>
          <a:xfrm>
            <a:off x="8245732" y="2031941"/>
            <a:ext cx="232676" cy="17515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4"/>
          <p:cNvSpPr/>
          <p:nvPr/>
        </p:nvSpPr>
        <p:spPr>
          <a:xfrm>
            <a:off x="8376045" y="1975097"/>
            <a:ext cx="102363" cy="16623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4"/>
          <p:cNvSpPr/>
          <p:nvPr/>
        </p:nvSpPr>
        <p:spPr>
          <a:xfrm>
            <a:off x="7710453" y="1612108"/>
            <a:ext cx="328012" cy="1665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4"/>
          <p:cNvSpPr/>
          <p:nvPr/>
        </p:nvSpPr>
        <p:spPr>
          <a:xfrm>
            <a:off x="7710453" y="2220856"/>
            <a:ext cx="530064" cy="17515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4"/>
          <p:cNvSpPr/>
          <p:nvPr/>
        </p:nvSpPr>
        <p:spPr>
          <a:xfrm>
            <a:off x="7710453" y="2288189"/>
            <a:ext cx="530064" cy="17541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4"/>
          <p:cNvSpPr/>
          <p:nvPr/>
        </p:nvSpPr>
        <p:spPr>
          <a:xfrm>
            <a:off x="7710453" y="2355548"/>
            <a:ext cx="529172" cy="17515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7710453" y="2757866"/>
            <a:ext cx="529172" cy="1665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4"/>
          <p:cNvSpPr/>
          <p:nvPr/>
        </p:nvSpPr>
        <p:spPr>
          <a:xfrm>
            <a:off x="8192375" y="2143009"/>
            <a:ext cx="157451" cy="1665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4"/>
          <p:cNvSpPr/>
          <p:nvPr/>
        </p:nvSpPr>
        <p:spPr>
          <a:xfrm>
            <a:off x="8401400" y="2143009"/>
            <a:ext cx="209944" cy="1665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4"/>
          <p:cNvSpPr/>
          <p:nvPr/>
        </p:nvSpPr>
        <p:spPr>
          <a:xfrm>
            <a:off x="8401400" y="2220856"/>
            <a:ext cx="209944" cy="17515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4"/>
          <p:cNvSpPr/>
          <p:nvPr/>
        </p:nvSpPr>
        <p:spPr>
          <a:xfrm>
            <a:off x="7710453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4"/>
          <p:cNvSpPr/>
          <p:nvPr/>
        </p:nvSpPr>
        <p:spPr>
          <a:xfrm>
            <a:off x="7710453" y="2910938"/>
            <a:ext cx="80495" cy="17515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4"/>
          <p:cNvSpPr/>
          <p:nvPr/>
        </p:nvSpPr>
        <p:spPr>
          <a:xfrm>
            <a:off x="7811924" y="2910938"/>
            <a:ext cx="492438" cy="17515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4"/>
          <p:cNvSpPr/>
          <p:nvPr/>
        </p:nvSpPr>
        <p:spPr>
          <a:xfrm>
            <a:off x="783465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4"/>
          <p:cNvSpPr/>
          <p:nvPr/>
        </p:nvSpPr>
        <p:spPr>
          <a:xfrm>
            <a:off x="7957969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4"/>
          <p:cNvSpPr/>
          <p:nvPr/>
        </p:nvSpPr>
        <p:spPr>
          <a:xfrm>
            <a:off x="8082172" y="2860202"/>
            <a:ext cx="79630" cy="1665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4"/>
          <p:cNvSpPr/>
          <p:nvPr/>
        </p:nvSpPr>
        <p:spPr>
          <a:xfrm>
            <a:off x="820637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4"/>
          <p:cNvSpPr/>
          <p:nvPr/>
        </p:nvSpPr>
        <p:spPr>
          <a:xfrm>
            <a:off x="8329688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4"/>
          <p:cNvSpPr/>
          <p:nvPr/>
        </p:nvSpPr>
        <p:spPr>
          <a:xfrm>
            <a:off x="8453892" y="2860202"/>
            <a:ext cx="54249" cy="1665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4"/>
          <p:cNvSpPr/>
          <p:nvPr/>
        </p:nvSpPr>
        <p:spPr>
          <a:xfrm>
            <a:off x="8287710" y="826690"/>
            <a:ext cx="856293" cy="784581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4"/>
          <p:cNvSpPr/>
          <p:nvPr/>
        </p:nvSpPr>
        <p:spPr>
          <a:xfrm>
            <a:off x="8287710" y="819716"/>
            <a:ext cx="856293" cy="39382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4"/>
          <p:cNvSpPr/>
          <p:nvPr/>
        </p:nvSpPr>
        <p:spPr>
          <a:xfrm>
            <a:off x="8287710" y="826690"/>
            <a:ext cx="856293" cy="120743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4"/>
          <p:cNvSpPr/>
          <p:nvPr/>
        </p:nvSpPr>
        <p:spPr>
          <a:xfrm>
            <a:off x="8334932" y="983249"/>
            <a:ext cx="765336" cy="588665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4"/>
          <p:cNvSpPr/>
          <p:nvPr/>
        </p:nvSpPr>
        <p:spPr>
          <a:xfrm>
            <a:off x="8371666" y="1116211"/>
            <a:ext cx="544039" cy="13136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4"/>
          <p:cNvSpPr/>
          <p:nvPr/>
        </p:nvSpPr>
        <p:spPr>
          <a:xfrm>
            <a:off x="8948924" y="1116211"/>
            <a:ext cx="52492" cy="13136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4"/>
          <p:cNvSpPr/>
          <p:nvPr/>
        </p:nvSpPr>
        <p:spPr>
          <a:xfrm>
            <a:off x="9021527" y="1116211"/>
            <a:ext cx="42004" cy="13136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4"/>
          <p:cNvSpPr/>
          <p:nvPr/>
        </p:nvSpPr>
        <p:spPr>
          <a:xfrm>
            <a:off x="8371666" y="1176543"/>
            <a:ext cx="311389" cy="13162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4"/>
          <p:cNvSpPr/>
          <p:nvPr/>
        </p:nvSpPr>
        <p:spPr>
          <a:xfrm>
            <a:off x="8687406" y="1176543"/>
            <a:ext cx="98876" cy="13162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4"/>
          <p:cNvSpPr/>
          <p:nvPr/>
        </p:nvSpPr>
        <p:spPr>
          <a:xfrm>
            <a:off x="8720653" y="1211546"/>
            <a:ext cx="65629" cy="1227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4"/>
          <p:cNvSpPr/>
          <p:nvPr/>
        </p:nvSpPr>
        <p:spPr>
          <a:xfrm>
            <a:off x="8688298" y="1211546"/>
            <a:ext cx="19245" cy="1227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4"/>
          <p:cNvSpPr/>
          <p:nvPr/>
        </p:nvSpPr>
        <p:spPr>
          <a:xfrm>
            <a:off x="8610451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4"/>
          <p:cNvSpPr/>
          <p:nvPr/>
        </p:nvSpPr>
        <p:spPr>
          <a:xfrm>
            <a:off x="8526469" y="1211546"/>
            <a:ext cx="59519" cy="1227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4"/>
          <p:cNvSpPr/>
          <p:nvPr/>
        </p:nvSpPr>
        <p:spPr>
          <a:xfrm>
            <a:off x="8442513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4"/>
          <p:cNvSpPr/>
          <p:nvPr/>
        </p:nvSpPr>
        <p:spPr>
          <a:xfrm>
            <a:off x="8442513" y="1253524"/>
            <a:ext cx="504683" cy="1227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4"/>
          <p:cNvSpPr/>
          <p:nvPr/>
        </p:nvSpPr>
        <p:spPr>
          <a:xfrm>
            <a:off x="8371666" y="1211546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4"/>
          <p:cNvSpPr/>
          <p:nvPr/>
        </p:nvSpPr>
        <p:spPr>
          <a:xfrm>
            <a:off x="8371666" y="1253524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4"/>
          <p:cNvSpPr/>
          <p:nvPr/>
        </p:nvSpPr>
        <p:spPr>
          <a:xfrm>
            <a:off x="8371666" y="1295502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4"/>
          <p:cNvSpPr/>
          <p:nvPr/>
        </p:nvSpPr>
        <p:spPr>
          <a:xfrm>
            <a:off x="8977792" y="1253524"/>
            <a:ext cx="74360" cy="1227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4"/>
          <p:cNvSpPr/>
          <p:nvPr/>
        </p:nvSpPr>
        <p:spPr>
          <a:xfrm>
            <a:off x="8440756" y="1295502"/>
            <a:ext cx="213457" cy="1227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4"/>
          <p:cNvSpPr/>
          <p:nvPr/>
        </p:nvSpPr>
        <p:spPr>
          <a:xfrm>
            <a:off x="8720653" y="1349725"/>
            <a:ext cx="240542" cy="13136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4"/>
          <p:cNvSpPr/>
          <p:nvPr/>
        </p:nvSpPr>
        <p:spPr>
          <a:xfrm>
            <a:off x="8882456" y="1320857"/>
            <a:ext cx="78739" cy="13162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4"/>
          <p:cNvSpPr/>
          <p:nvPr/>
        </p:nvSpPr>
        <p:spPr>
          <a:xfrm>
            <a:off x="8371666" y="1058474"/>
            <a:ext cx="251922" cy="13162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4"/>
          <p:cNvSpPr/>
          <p:nvPr/>
        </p:nvSpPr>
        <p:spPr>
          <a:xfrm>
            <a:off x="8371666" y="1467793"/>
            <a:ext cx="406725" cy="1227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4"/>
          <p:cNvSpPr/>
          <p:nvPr/>
        </p:nvSpPr>
        <p:spPr>
          <a:xfrm>
            <a:off x="8741629" y="1392595"/>
            <a:ext cx="120743" cy="1227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4"/>
          <p:cNvSpPr/>
          <p:nvPr/>
        </p:nvSpPr>
        <p:spPr>
          <a:xfrm>
            <a:off x="8902567" y="1392595"/>
            <a:ext cx="160965" cy="1227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4"/>
          <p:cNvSpPr/>
          <p:nvPr/>
        </p:nvSpPr>
        <p:spPr>
          <a:xfrm>
            <a:off x="8902567" y="1452062"/>
            <a:ext cx="160965" cy="13136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4"/>
          <p:cNvSpPr/>
          <p:nvPr/>
        </p:nvSpPr>
        <p:spPr>
          <a:xfrm>
            <a:off x="8371666" y="1508906"/>
            <a:ext cx="61250" cy="13136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4"/>
          <p:cNvSpPr/>
          <p:nvPr/>
        </p:nvSpPr>
        <p:spPr>
          <a:xfrm>
            <a:off x="8448648" y="1508906"/>
            <a:ext cx="378722" cy="13136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4"/>
          <p:cNvSpPr txBox="1"/>
          <p:nvPr/>
        </p:nvSpPr>
        <p:spPr>
          <a:xfrm>
            <a:off x="5589871" y="4652775"/>
            <a:ext cx="353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u="sng">
                <a:solidFill>
                  <a:schemeClr val="lt1"/>
                </a:solidFill>
              </a:rPr>
              <a:t>https://github.com/Mens1s/CyberWebX</a:t>
            </a:r>
            <a:endParaRPr b="1" i="1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47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"/>
              <a:t>Machine Learning Data Sets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endParaRPr/>
          </a:p>
        </p:txBody>
      </p:sp>
      <p:sp>
        <p:nvSpPr>
          <p:cNvPr id="501" name="Google Shape;501;p33"/>
          <p:cNvSpPr txBox="1">
            <a:spLocks noGrp="1"/>
          </p:cNvSpPr>
          <p:nvPr>
            <p:ph type="title"/>
          </p:nvPr>
        </p:nvSpPr>
        <p:spPr>
          <a:xfrm>
            <a:off x="5146375" y="1112700"/>
            <a:ext cx="3943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Logistic Regression - Domain - Data</a:t>
            </a:r>
            <a:endParaRPr sz="1500"/>
          </a:p>
        </p:txBody>
      </p:sp>
      <p:sp>
        <p:nvSpPr>
          <p:cNvPr id="502" name="Google Shape;502;p33"/>
          <p:cNvSpPr txBox="1">
            <a:spLocks noGrp="1"/>
          </p:cNvSpPr>
          <p:nvPr>
            <p:ph type="title"/>
          </p:nvPr>
        </p:nvSpPr>
        <p:spPr>
          <a:xfrm>
            <a:off x="563775" y="1112700"/>
            <a:ext cx="3973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RandomForest - PE Analysis - Data</a:t>
            </a:r>
            <a:endParaRPr sz="1500"/>
          </a:p>
        </p:txBody>
      </p:sp>
      <p:pic>
        <p:nvPicPr>
          <p:cNvPr id="503" name="Google Shape;5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25" y="1636325"/>
            <a:ext cx="5077500" cy="14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0650" y="1636325"/>
            <a:ext cx="3334300" cy="281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47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"/>
              <a:t>Machine Learning Accuracy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endParaRPr/>
          </a:p>
        </p:txBody>
      </p:sp>
      <p:sp>
        <p:nvSpPr>
          <p:cNvPr id="510" name="Google Shape;510;p34"/>
          <p:cNvSpPr txBox="1">
            <a:spLocks noGrp="1"/>
          </p:cNvSpPr>
          <p:nvPr>
            <p:ph type="title"/>
          </p:nvPr>
        </p:nvSpPr>
        <p:spPr>
          <a:xfrm>
            <a:off x="4776475" y="1112700"/>
            <a:ext cx="3943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Logistic Regression - Domain - Data</a:t>
            </a:r>
            <a:endParaRPr sz="1500"/>
          </a:p>
        </p:txBody>
      </p:sp>
      <p:sp>
        <p:nvSpPr>
          <p:cNvPr id="511" name="Google Shape;511;p34"/>
          <p:cNvSpPr txBox="1">
            <a:spLocks noGrp="1"/>
          </p:cNvSpPr>
          <p:nvPr>
            <p:ph type="title"/>
          </p:nvPr>
        </p:nvSpPr>
        <p:spPr>
          <a:xfrm>
            <a:off x="411375" y="1112700"/>
            <a:ext cx="3973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RandomForest - PE Analysis - Data</a:t>
            </a:r>
            <a:endParaRPr sz="1500"/>
          </a:p>
        </p:txBody>
      </p:sp>
      <p:sp>
        <p:nvSpPr>
          <p:cNvPr id="512" name="Google Shape;512;p34"/>
          <p:cNvSpPr txBox="1"/>
          <p:nvPr/>
        </p:nvSpPr>
        <p:spPr>
          <a:xfrm>
            <a:off x="914450" y="1617450"/>
            <a:ext cx="4040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Dataset size → 10,000 PE files (5,000 malicious + 5,000 benign)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Test split → 20% test, 80% train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Random Forest performance on test set: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Accuracy → 95.8%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Precision → 94.6%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Recall → 93.2%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F1 Score → 93.9%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3" name="Google Shape;513;p34"/>
          <p:cNvSpPr txBox="1"/>
          <p:nvPr/>
        </p:nvSpPr>
        <p:spPr>
          <a:xfrm>
            <a:off x="5146375" y="1617450"/>
            <a:ext cx="4040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Dataset size → 84,093 URLs (phishing + benign)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Test split → 30% test, 70% train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Logistic Regression performance: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Accuracy → 98.57%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Precision → 98.11%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Recall → 99.60%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AUC Score → 0.9988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5"/>
          <p:cNvSpPr/>
          <p:nvPr/>
        </p:nvSpPr>
        <p:spPr>
          <a:xfrm rot="-2699899">
            <a:off x="7476828" y="401738"/>
            <a:ext cx="399527" cy="381114"/>
          </a:xfrm>
          <a:custGeom>
            <a:avLst/>
            <a:gdLst/>
            <a:ahLst/>
            <a:cxnLst/>
            <a:rect l="l" t="t" r="r" b="b"/>
            <a:pathLst>
              <a:path w="3304" h="3152" extrusionOk="0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rgbClr val="35C2DF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5"/>
          <p:cNvSpPr/>
          <p:nvPr/>
        </p:nvSpPr>
        <p:spPr>
          <a:xfrm rot="-2699899">
            <a:off x="8256116" y="409657"/>
            <a:ext cx="432660" cy="380630"/>
          </a:xfrm>
          <a:custGeom>
            <a:avLst/>
            <a:gdLst/>
            <a:ahLst/>
            <a:cxnLst/>
            <a:rect l="l" t="t" r="r" b="b"/>
            <a:pathLst>
              <a:path w="3578" h="3148" extrusionOk="0">
                <a:moveTo>
                  <a:pt x="1788" y="0"/>
                </a:moveTo>
                <a:cubicBezTo>
                  <a:pt x="1172" y="0"/>
                  <a:pt x="587" y="366"/>
                  <a:pt x="332" y="968"/>
                </a:cubicBezTo>
                <a:cubicBezTo>
                  <a:pt x="0" y="1769"/>
                  <a:pt x="383" y="2692"/>
                  <a:pt x="1183" y="3024"/>
                </a:cubicBezTo>
                <a:cubicBezTo>
                  <a:pt x="1382" y="3108"/>
                  <a:pt x="1588" y="3147"/>
                  <a:pt x="1790" y="3147"/>
                </a:cubicBezTo>
                <a:cubicBezTo>
                  <a:pt x="2405" y="3147"/>
                  <a:pt x="2989" y="2782"/>
                  <a:pt x="3239" y="2180"/>
                </a:cubicBezTo>
                <a:cubicBezTo>
                  <a:pt x="3578" y="1379"/>
                  <a:pt x="3195" y="456"/>
                  <a:pt x="2395" y="124"/>
                </a:cubicBezTo>
                <a:cubicBezTo>
                  <a:pt x="2196" y="40"/>
                  <a:pt x="1990" y="0"/>
                  <a:pt x="1788" y="0"/>
                </a:cubicBezTo>
                <a:close/>
              </a:path>
            </a:pathLst>
          </a:custGeom>
          <a:solidFill>
            <a:srgbClr val="C8AEF8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5"/>
          <p:cNvSpPr/>
          <p:nvPr/>
        </p:nvSpPr>
        <p:spPr>
          <a:xfrm rot="-2699899">
            <a:off x="8254179" y="1203615"/>
            <a:ext cx="418754" cy="380872"/>
          </a:xfrm>
          <a:custGeom>
            <a:avLst/>
            <a:gdLst/>
            <a:ahLst/>
            <a:cxnLst/>
            <a:rect l="l" t="t" r="r" b="b"/>
            <a:pathLst>
              <a:path w="3463" h="3150" extrusionOk="0">
                <a:moveTo>
                  <a:pt x="1740" y="0"/>
                </a:moveTo>
                <a:cubicBezTo>
                  <a:pt x="1022" y="0"/>
                  <a:pt x="376" y="485"/>
                  <a:pt x="203" y="1209"/>
                </a:cubicBezTo>
                <a:cubicBezTo>
                  <a:pt x="1" y="2060"/>
                  <a:pt x="527" y="2904"/>
                  <a:pt x="1371" y="3106"/>
                </a:cubicBezTo>
                <a:cubicBezTo>
                  <a:pt x="1493" y="3135"/>
                  <a:pt x="1615" y="3149"/>
                  <a:pt x="1735" y="3149"/>
                </a:cubicBezTo>
                <a:cubicBezTo>
                  <a:pt x="2447" y="3149"/>
                  <a:pt x="3095" y="2660"/>
                  <a:pt x="3268" y="1938"/>
                </a:cubicBezTo>
                <a:cubicBezTo>
                  <a:pt x="3463" y="1094"/>
                  <a:pt x="2943" y="243"/>
                  <a:pt x="2099" y="41"/>
                </a:cubicBezTo>
                <a:cubicBezTo>
                  <a:pt x="1979" y="13"/>
                  <a:pt x="1858" y="0"/>
                  <a:pt x="1740" y="0"/>
                </a:cubicBezTo>
                <a:close/>
              </a:path>
            </a:pathLst>
          </a:custGeom>
          <a:solidFill>
            <a:srgbClr val="878FFF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5"/>
          <p:cNvSpPr/>
          <p:nvPr/>
        </p:nvSpPr>
        <p:spPr>
          <a:xfrm rot="-2699899">
            <a:off x="7438767" y="1193915"/>
            <a:ext cx="418754" cy="381114"/>
          </a:xfrm>
          <a:custGeom>
            <a:avLst/>
            <a:gdLst/>
            <a:ahLst/>
            <a:cxnLst/>
            <a:rect l="l" t="t" r="r" b="b"/>
            <a:pathLst>
              <a:path w="3463" h="3152" extrusionOk="0">
                <a:moveTo>
                  <a:pt x="1733" y="0"/>
                </a:moveTo>
                <a:cubicBezTo>
                  <a:pt x="1018" y="0"/>
                  <a:pt x="375" y="490"/>
                  <a:pt x="203" y="1212"/>
                </a:cubicBezTo>
                <a:cubicBezTo>
                  <a:pt x="1" y="2056"/>
                  <a:pt x="520" y="2907"/>
                  <a:pt x="1371" y="3109"/>
                </a:cubicBezTo>
                <a:cubicBezTo>
                  <a:pt x="1493" y="3138"/>
                  <a:pt x="1615" y="3152"/>
                  <a:pt x="1735" y="3152"/>
                </a:cubicBezTo>
                <a:cubicBezTo>
                  <a:pt x="2447" y="3152"/>
                  <a:pt x="3094" y="2662"/>
                  <a:pt x="3261" y="1940"/>
                </a:cubicBezTo>
                <a:cubicBezTo>
                  <a:pt x="3463" y="1096"/>
                  <a:pt x="2943" y="245"/>
                  <a:pt x="2099" y="43"/>
                </a:cubicBezTo>
                <a:cubicBezTo>
                  <a:pt x="1976" y="14"/>
                  <a:pt x="1854" y="0"/>
                  <a:pt x="1733" y="0"/>
                </a:cubicBezTo>
                <a:close/>
              </a:path>
            </a:pathLst>
          </a:custGeom>
          <a:solidFill>
            <a:srgbClr val="9154F8">
              <a:alpha val="4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5"/>
          <p:cNvSpPr txBox="1">
            <a:spLocks noGrp="1"/>
          </p:cNvSpPr>
          <p:nvPr>
            <p:ph type="title"/>
          </p:nvPr>
        </p:nvSpPr>
        <p:spPr>
          <a:xfrm>
            <a:off x="496877" y="539752"/>
            <a:ext cx="36225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Scraper Architecture</a:t>
            </a:r>
            <a:endParaRPr/>
          </a:p>
        </p:txBody>
      </p:sp>
      <p:sp>
        <p:nvSpPr>
          <p:cNvPr id="523" name="Google Shape;523;p35"/>
          <p:cNvSpPr/>
          <p:nvPr/>
        </p:nvSpPr>
        <p:spPr>
          <a:xfrm>
            <a:off x="7745787" y="121616"/>
            <a:ext cx="723464" cy="703832"/>
          </a:xfrm>
          <a:custGeom>
            <a:avLst/>
            <a:gdLst/>
            <a:ahLst/>
            <a:cxnLst/>
            <a:rect l="l" t="t" r="r" b="b"/>
            <a:pathLst>
              <a:path w="5983" h="5821" extrusionOk="0">
                <a:moveTo>
                  <a:pt x="2652" y="1"/>
                </a:moveTo>
                <a:cubicBezTo>
                  <a:pt x="1473" y="1"/>
                  <a:pt x="333" y="843"/>
                  <a:pt x="176" y="2200"/>
                </a:cubicBezTo>
                <a:cubicBezTo>
                  <a:pt x="1" y="3763"/>
                  <a:pt x="1259" y="4955"/>
                  <a:pt x="2643" y="4955"/>
                </a:cubicBezTo>
                <a:cubicBezTo>
                  <a:pt x="3079" y="4955"/>
                  <a:pt x="3528" y="4836"/>
                  <a:pt x="3948" y="4573"/>
                </a:cubicBezTo>
                <a:lnTo>
                  <a:pt x="5203" y="5821"/>
                </a:lnTo>
                <a:lnTo>
                  <a:pt x="5982" y="5035"/>
                </a:lnTo>
                <a:lnTo>
                  <a:pt x="4735" y="3787"/>
                </a:lnTo>
                <a:cubicBezTo>
                  <a:pt x="5340" y="2813"/>
                  <a:pt x="5196" y="1544"/>
                  <a:pt x="4388" y="729"/>
                </a:cubicBezTo>
                <a:cubicBezTo>
                  <a:pt x="3888" y="228"/>
                  <a:pt x="3265" y="1"/>
                  <a:pt x="26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5"/>
          <p:cNvSpPr/>
          <p:nvPr/>
        </p:nvSpPr>
        <p:spPr>
          <a:xfrm>
            <a:off x="8217984" y="678544"/>
            <a:ext cx="793719" cy="704194"/>
          </a:xfrm>
          <a:custGeom>
            <a:avLst/>
            <a:gdLst/>
            <a:ahLst/>
            <a:cxnLst/>
            <a:rect l="l" t="t" r="r" b="b"/>
            <a:pathLst>
              <a:path w="6564" h="5824" extrusionOk="0">
                <a:moveTo>
                  <a:pt x="3329" y="0"/>
                </a:moveTo>
                <a:cubicBezTo>
                  <a:pt x="1439" y="0"/>
                  <a:pt x="206" y="2117"/>
                  <a:pt x="1255" y="3790"/>
                </a:cubicBezTo>
                <a:lnTo>
                  <a:pt x="0" y="5038"/>
                </a:lnTo>
                <a:lnTo>
                  <a:pt x="786" y="5824"/>
                </a:lnTo>
                <a:lnTo>
                  <a:pt x="2034" y="4569"/>
                </a:lnTo>
                <a:cubicBezTo>
                  <a:pt x="2441" y="4823"/>
                  <a:pt x="2897" y="4947"/>
                  <a:pt x="3350" y="4947"/>
                </a:cubicBezTo>
                <a:cubicBezTo>
                  <a:pt x="3989" y="4947"/>
                  <a:pt x="4622" y="4700"/>
                  <a:pt x="5099" y="4223"/>
                </a:cubicBezTo>
                <a:cubicBezTo>
                  <a:pt x="6563" y="2758"/>
                  <a:pt x="5683" y="248"/>
                  <a:pt x="3628" y="18"/>
                </a:cubicBezTo>
                <a:cubicBezTo>
                  <a:pt x="3527" y="6"/>
                  <a:pt x="3427" y="0"/>
                  <a:pt x="33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5"/>
          <p:cNvSpPr/>
          <p:nvPr/>
        </p:nvSpPr>
        <p:spPr>
          <a:xfrm>
            <a:off x="7651106" y="1131487"/>
            <a:ext cx="723343" cy="703832"/>
          </a:xfrm>
          <a:custGeom>
            <a:avLst/>
            <a:gdLst/>
            <a:ahLst/>
            <a:cxnLst/>
            <a:rect l="l" t="t" r="r" b="b"/>
            <a:pathLst>
              <a:path w="5982" h="5821" extrusionOk="0">
                <a:moveTo>
                  <a:pt x="786" y="0"/>
                </a:moveTo>
                <a:lnTo>
                  <a:pt x="0" y="787"/>
                </a:lnTo>
                <a:lnTo>
                  <a:pt x="1255" y="2034"/>
                </a:lnTo>
                <a:cubicBezTo>
                  <a:pt x="642" y="3008"/>
                  <a:pt x="786" y="4277"/>
                  <a:pt x="1601" y="5092"/>
                </a:cubicBezTo>
                <a:cubicBezTo>
                  <a:pt x="2102" y="5593"/>
                  <a:pt x="2724" y="5821"/>
                  <a:pt x="3335" y="5821"/>
                </a:cubicBezTo>
                <a:cubicBezTo>
                  <a:pt x="4512" y="5821"/>
                  <a:pt x="5649" y="4979"/>
                  <a:pt x="5806" y="3621"/>
                </a:cubicBezTo>
                <a:cubicBezTo>
                  <a:pt x="5981" y="2058"/>
                  <a:pt x="4723" y="867"/>
                  <a:pt x="3339" y="867"/>
                </a:cubicBezTo>
                <a:cubicBezTo>
                  <a:pt x="2903" y="867"/>
                  <a:pt x="2454" y="985"/>
                  <a:pt x="2034" y="1248"/>
                </a:cubicBezTo>
                <a:lnTo>
                  <a:pt x="7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5"/>
          <p:cNvSpPr/>
          <p:nvPr/>
        </p:nvSpPr>
        <p:spPr>
          <a:xfrm>
            <a:off x="7166666" y="561439"/>
            <a:ext cx="724915" cy="700325"/>
          </a:xfrm>
          <a:custGeom>
            <a:avLst/>
            <a:gdLst/>
            <a:ahLst/>
            <a:cxnLst/>
            <a:rect l="l" t="t" r="r" b="b"/>
            <a:pathLst>
              <a:path w="5995" h="5792" extrusionOk="0">
                <a:moveTo>
                  <a:pt x="5251" y="0"/>
                </a:moveTo>
                <a:lnTo>
                  <a:pt x="4025" y="1226"/>
                </a:lnTo>
                <a:cubicBezTo>
                  <a:pt x="3619" y="974"/>
                  <a:pt x="3165" y="852"/>
                  <a:pt x="2716" y="852"/>
                </a:cubicBezTo>
                <a:cubicBezTo>
                  <a:pt x="1986" y="852"/>
                  <a:pt x="1267" y="1174"/>
                  <a:pt x="780" y="1782"/>
                </a:cubicBezTo>
                <a:cubicBezTo>
                  <a:pt x="1" y="2770"/>
                  <a:pt x="80" y="4183"/>
                  <a:pt x="967" y="5070"/>
                </a:cubicBezTo>
                <a:cubicBezTo>
                  <a:pt x="1449" y="5548"/>
                  <a:pt x="2082" y="5792"/>
                  <a:pt x="2716" y="5792"/>
                </a:cubicBezTo>
                <a:cubicBezTo>
                  <a:pt x="3259" y="5792"/>
                  <a:pt x="3804" y="5613"/>
                  <a:pt x="4256" y="5251"/>
                </a:cubicBezTo>
                <a:cubicBezTo>
                  <a:pt x="5237" y="4472"/>
                  <a:pt x="5475" y="3073"/>
                  <a:pt x="4811" y="2012"/>
                </a:cubicBezTo>
                <a:lnTo>
                  <a:pt x="5994" y="822"/>
                </a:lnTo>
                <a:cubicBezTo>
                  <a:pt x="5872" y="736"/>
                  <a:pt x="5756" y="642"/>
                  <a:pt x="5655" y="541"/>
                </a:cubicBezTo>
                <a:cubicBezTo>
                  <a:pt x="5497" y="382"/>
                  <a:pt x="5360" y="202"/>
                  <a:pt x="52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" name="Google Shape;527;p35"/>
          <p:cNvGrpSpPr/>
          <p:nvPr/>
        </p:nvGrpSpPr>
        <p:grpSpPr>
          <a:xfrm flipH="1">
            <a:off x="8121500" y="4569045"/>
            <a:ext cx="1022509" cy="572747"/>
            <a:chOff x="-77" y="3784091"/>
            <a:chExt cx="2423582" cy="1357541"/>
          </a:xfrm>
        </p:grpSpPr>
        <p:sp>
          <p:nvSpPr>
            <p:cNvPr id="528" name="Google Shape;528;p3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3" name="Google Shape;533;p35"/>
          <p:cNvGrpSpPr/>
          <p:nvPr/>
        </p:nvGrpSpPr>
        <p:grpSpPr>
          <a:xfrm rot="10800000" flipH="1">
            <a:off x="0" y="-2"/>
            <a:ext cx="1022509" cy="572747"/>
            <a:chOff x="-77" y="3784091"/>
            <a:chExt cx="2423582" cy="1357541"/>
          </a:xfrm>
        </p:grpSpPr>
        <p:sp>
          <p:nvSpPr>
            <p:cNvPr id="534" name="Google Shape;534;p3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9" name="Google Shape;5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738" y="1201777"/>
            <a:ext cx="6652525" cy="29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6"/>
          <p:cNvSpPr/>
          <p:nvPr/>
        </p:nvSpPr>
        <p:spPr>
          <a:xfrm rot="-2699899">
            <a:off x="7476828" y="401738"/>
            <a:ext cx="399527" cy="381114"/>
          </a:xfrm>
          <a:custGeom>
            <a:avLst/>
            <a:gdLst/>
            <a:ahLst/>
            <a:cxnLst/>
            <a:rect l="l" t="t" r="r" b="b"/>
            <a:pathLst>
              <a:path w="3304" h="3152" extrusionOk="0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rgbClr val="35C2DF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6"/>
          <p:cNvSpPr/>
          <p:nvPr/>
        </p:nvSpPr>
        <p:spPr>
          <a:xfrm rot="-2699899">
            <a:off x="8256116" y="409657"/>
            <a:ext cx="432660" cy="380630"/>
          </a:xfrm>
          <a:custGeom>
            <a:avLst/>
            <a:gdLst/>
            <a:ahLst/>
            <a:cxnLst/>
            <a:rect l="l" t="t" r="r" b="b"/>
            <a:pathLst>
              <a:path w="3578" h="3148" extrusionOk="0">
                <a:moveTo>
                  <a:pt x="1788" y="0"/>
                </a:moveTo>
                <a:cubicBezTo>
                  <a:pt x="1172" y="0"/>
                  <a:pt x="587" y="366"/>
                  <a:pt x="332" y="968"/>
                </a:cubicBezTo>
                <a:cubicBezTo>
                  <a:pt x="0" y="1769"/>
                  <a:pt x="383" y="2692"/>
                  <a:pt x="1183" y="3024"/>
                </a:cubicBezTo>
                <a:cubicBezTo>
                  <a:pt x="1382" y="3108"/>
                  <a:pt x="1588" y="3147"/>
                  <a:pt x="1790" y="3147"/>
                </a:cubicBezTo>
                <a:cubicBezTo>
                  <a:pt x="2405" y="3147"/>
                  <a:pt x="2989" y="2782"/>
                  <a:pt x="3239" y="2180"/>
                </a:cubicBezTo>
                <a:cubicBezTo>
                  <a:pt x="3578" y="1379"/>
                  <a:pt x="3195" y="456"/>
                  <a:pt x="2395" y="124"/>
                </a:cubicBezTo>
                <a:cubicBezTo>
                  <a:pt x="2196" y="40"/>
                  <a:pt x="1990" y="0"/>
                  <a:pt x="1788" y="0"/>
                </a:cubicBezTo>
                <a:close/>
              </a:path>
            </a:pathLst>
          </a:custGeom>
          <a:solidFill>
            <a:srgbClr val="C8AEF8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6"/>
          <p:cNvSpPr/>
          <p:nvPr/>
        </p:nvSpPr>
        <p:spPr>
          <a:xfrm rot="-2699899">
            <a:off x="8254179" y="1203615"/>
            <a:ext cx="418754" cy="380872"/>
          </a:xfrm>
          <a:custGeom>
            <a:avLst/>
            <a:gdLst/>
            <a:ahLst/>
            <a:cxnLst/>
            <a:rect l="l" t="t" r="r" b="b"/>
            <a:pathLst>
              <a:path w="3463" h="3150" extrusionOk="0">
                <a:moveTo>
                  <a:pt x="1740" y="0"/>
                </a:moveTo>
                <a:cubicBezTo>
                  <a:pt x="1022" y="0"/>
                  <a:pt x="376" y="485"/>
                  <a:pt x="203" y="1209"/>
                </a:cubicBezTo>
                <a:cubicBezTo>
                  <a:pt x="1" y="2060"/>
                  <a:pt x="527" y="2904"/>
                  <a:pt x="1371" y="3106"/>
                </a:cubicBezTo>
                <a:cubicBezTo>
                  <a:pt x="1493" y="3135"/>
                  <a:pt x="1615" y="3149"/>
                  <a:pt x="1735" y="3149"/>
                </a:cubicBezTo>
                <a:cubicBezTo>
                  <a:pt x="2447" y="3149"/>
                  <a:pt x="3095" y="2660"/>
                  <a:pt x="3268" y="1938"/>
                </a:cubicBezTo>
                <a:cubicBezTo>
                  <a:pt x="3463" y="1094"/>
                  <a:pt x="2943" y="243"/>
                  <a:pt x="2099" y="41"/>
                </a:cubicBezTo>
                <a:cubicBezTo>
                  <a:pt x="1979" y="13"/>
                  <a:pt x="1858" y="0"/>
                  <a:pt x="1740" y="0"/>
                </a:cubicBezTo>
                <a:close/>
              </a:path>
            </a:pathLst>
          </a:custGeom>
          <a:solidFill>
            <a:srgbClr val="878FFF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6"/>
          <p:cNvSpPr/>
          <p:nvPr/>
        </p:nvSpPr>
        <p:spPr>
          <a:xfrm rot="-2699899">
            <a:off x="7438767" y="1193915"/>
            <a:ext cx="418754" cy="381114"/>
          </a:xfrm>
          <a:custGeom>
            <a:avLst/>
            <a:gdLst/>
            <a:ahLst/>
            <a:cxnLst/>
            <a:rect l="l" t="t" r="r" b="b"/>
            <a:pathLst>
              <a:path w="3463" h="3152" extrusionOk="0">
                <a:moveTo>
                  <a:pt x="1733" y="0"/>
                </a:moveTo>
                <a:cubicBezTo>
                  <a:pt x="1018" y="0"/>
                  <a:pt x="375" y="490"/>
                  <a:pt x="203" y="1212"/>
                </a:cubicBezTo>
                <a:cubicBezTo>
                  <a:pt x="1" y="2056"/>
                  <a:pt x="520" y="2907"/>
                  <a:pt x="1371" y="3109"/>
                </a:cubicBezTo>
                <a:cubicBezTo>
                  <a:pt x="1493" y="3138"/>
                  <a:pt x="1615" y="3152"/>
                  <a:pt x="1735" y="3152"/>
                </a:cubicBezTo>
                <a:cubicBezTo>
                  <a:pt x="2447" y="3152"/>
                  <a:pt x="3094" y="2662"/>
                  <a:pt x="3261" y="1940"/>
                </a:cubicBezTo>
                <a:cubicBezTo>
                  <a:pt x="3463" y="1096"/>
                  <a:pt x="2943" y="245"/>
                  <a:pt x="2099" y="43"/>
                </a:cubicBezTo>
                <a:cubicBezTo>
                  <a:pt x="1976" y="14"/>
                  <a:pt x="1854" y="0"/>
                  <a:pt x="1733" y="0"/>
                </a:cubicBezTo>
                <a:close/>
              </a:path>
            </a:pathLst>
          </a:custGeom>
          <a:solidFill>
            <a:srgbClr val="9154F8">
              <a:alpha val="4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6"/>
          <p:cNvSpPr txBox="1">
            <a:spLocks noGrp="1"/>
          </p:cNvSpPr>
          <p:nvPr>
            <p:ph type="title"/>
          </p:nvPr>
        </p:nvSpPr>
        <p:spPr>
          <a:xfrm>
            <a:off x="264377" y="384452"/>
            <a:ext cx="36225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Functional Design</a:t>
            </a:r>
            <a:endParaRPr/>
          </a:p>
        </p:txBody>
      </p:sp>
      <p:sp>
        <p:nvSpPr>
          <p:cNvPr id="549" name="Google Shape;549;p36"/>
          <p:cNvSpPr/>
          <p:nvPr/>
        </p:nvSpPr>
        <p:spPr>
          <a:xfrm>
            <a:off x="7745787" y="121616"/>
            <a:ext cx="723464" cy="703832"/>
          </a:xfrm>
          <a:custGeom>
            <a:avLst/>
            <a:gdLst/>
            <a:ahLst/>
            <a:cxnLst/>
            <a:rect l="l" t="t" r="r" b="b"/>
            <a:pathLst>
              <a:path w="5983" h="5821" extrusionOk="0">
                <a:moveTo>
                  <a:pt x="2652" y="1"/>
                </a:moveTo>
                <a:cubicBezTo>
                  <a:pt x="1473" y="1"/>
                  <a:pt x="333" y="843"/>
                  <a:pt x="176" y="2200"/>
                </a:cubicBezTo>
                <a:cubicBezTo>
                  <a:pt x="1" y="3763"/>
                  <a:pt x="1259" y="4955"/>
                  <a:pt x="2643" y="4955"/>
                </a:cubicBezTo>
                <a:cubicBezTo>
                  <a:pt x="3079" y="4955"/>
                  <a:pt x="3528" y="4836"/>
                  <a:pt x="3948" y="4573"/>
                </a:cubicBezTo>
                <a:lnTo>
                  <a:pt x="5203" y="5821"/>
                </a:lnTo>
                <a:lnTo>
                  <a:pt x="5982" y="5035"/>
                </a:lnTo>
                <a:lnTo>
                  <a:pt x="4735" y="3787"/>
                </a:lnTo>
                <a:cubicBezTo>
                  <a:pt x="5340" y="2813"/>
                  <a:pt x="5196" y="1544"/>
                  <a:pt x="4388" y="729"/>
                </a:cubicBezTo>
                <a:cubicBezTo>
                  <a:pt x="3888" y="228"/>
                  <a:pt x="3265" y="1"/>
                  <a:pt x="26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6"/>
          <p:cNvSpPr/>
          <p:nvPr/>
        </p:nvSpPr>
        <p:spPr>
          <a:xfrm>
            <a:off x="8217984" y="678544"/>
            <a:ext cx="793719" cy="704194"/>
          </a:xfrm>
          <a:custGeom>
            <a:avLst/>
            <a:gdLst/>
            <a:ahLst/>
            <a:cxnLst/>
            <a:rect l="l" t="t" r="r" b="b"/>
            <a:pathLst>
              <a:path w="6564" h="5824" extrusionOk="0">
                <a:moveTo>
                  <a:pt x="3329" y="0"/>
                </a:moveTo>
                <a:cubicBezTo>
                  <a:pt x="1439" y="0"/>
                  <a:pt x="206" y="2117"/>
                  <a:pt x="1255" y="3790"/>
                </a:cubicBezTo>
                <a:lnTo>
                  <a:pt x="0" y="5038"/>
                </a:lnTo>
                <a:lnTo>
                  <a:pt x="786" y="5824"/>
                </a:lnTo>
                <a:lnTo>
                  <a:pt x="2034" y="4569"/>
                </a:lnTo>
                <a:cubicBezTo>
                  <a:pt x="2441" y="4823"/>
                  <a:pt x="2897" y="4947"/>
                  <a:pt x="3350" y="4947"/>
                </a:cubicBezTo>
                <a:cubicBezTo>
                  <a:pt x="3989" y="4947"/>
                  <a:pt x="4622" y="4700"/>
                  <a:pt x="5099" y="4223"/>
                </a:cubicBezTo>
                <a:cubicBezTo>
                  <a:pt x="6563" y="2758"/>
                  <a:pt x="5683" y="248"/>
                  <a:pt x="3628" y="18"/>
                </a:cubicBezTo>
                <a:cubicBezTo>
                  <a:pt x="3527" y="6"/>
                  <a:pt x="3427" y="0"/>
                  <a:pt x="33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6"/>
          <p:cNvSpPr/>
          <p:nvPr/>
        </p:nvSpPr>
        <p:spPr>
          <a:xfrm>
            <a:off x="7651106" y="1131487"/>
            <a:ext cx="723343" cy="703832"/>
          </a:xfrm>
          <a:custGeom>
            <a:avLst/>
            <a:gdLst/>
            <a:ahLst/>
            <a:cxnLst/>
            <a:rect l="l" t="t" r="r" b="b"/>
            <a:pathLst>
              <a:path w="5982" h="5821" extrusionOk="0">
                <a:moveTo>
                  <a:pt x="786" y="0"/>
                </a:moveTo>
                <a:lnTo>
                  <a:pt x="0" y="787"/>
                </a:lnTo>
                <a:lnTo>
                  <a:pt x="1255" y="2034"/>
                </a:lnTo>
                <a:cubicBezTo>
                  <a:pt x="642" y="3008"/>
                  <a:pt x="786" y="4277"/>
                  <a:pt x="1601" y="5092"/>
                </a:cubicBezTo>
                <a:cubicBezTo>
                  <a:pt x="2102" y="5593"/>
                  <a:pt x="2724" y="5821"/>
                  <a:pt x="3335" y="5821"/>
                </a:cubicBezTo>
                <a:cubicBezTo>
                  <a:pt x="4512" y="5821"/>
                  <a:pt x="5649" y="4979"/>
                  <a:pt x="5806" y="3621"/>
                </a:cubicBezTo>
                <a:cubicBezTo>
                  <a:pt x="5981" y="2058"/>
                  <a:pt x="4723" y="867"/>
                  <a:pt x="3339" y="867"/>
                </a:cubicBezTo>
                <a:cubicBezTo>
                  <a:pt x="2903" y="867"/>
                  <a:pt x="2454" y="985"/>
                  <a:pt x="2034" y="1248"/>
                </a:cubicBezTo>
                <a:lnTo>
                  <a:pt x="7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6"/>
          <p:cNvSpPr/>
          <p:nvPr/>
        </p:nvSpPr>
        <p:spPr>
          <a:xfrm>
            <a:off x="7166666" y="561439"/>
            <a:ext cx="724915" cy="700325"/>
          </a:xfrm>
          <a:custGeom>
            <a:avLst/>
            <a:gdLst/>
            <a:ahLst/>
            <a:cxnLst/>
            <a:rect l="l" t="t" r="r" b="b"/>
            <a:pathLst>
              <a:path w="5995" h="5792" extrusionOk="0">
                <a:moveTo>
                  <a:pt x="5251" y="0"/>
                </a:moveTo>
                <a:lnTo>
                  <a:pt x="4025" y="1226"/>
                </a:lnTo>
                <a:cubicBezTo>
                  <a:pt x="3619" y="974"/>
                  <a:pt x="3165" y="852"/>
                  <a:pt x="2716" y="852"/>
                </a:cubicBezTo>
                <a:cubicBezTo>
                  <a:pt x="1986" y="852"/>
                  <a:pt x="1267" y="1174"/>
                  <a:pt x="780" y="1782"/>
                </a:cubicBezTo>
                <a:cubicBezTo>
                  <a:pt x="1" y="2770"/>
                  <a:pt x="80" y="4183"/>
                  <a:pt x="967" y="5070"/>
                </a:cubicBezTo>
                <a:cubicBezTo>
                  <a:pt x="1449" y="5548"/>
                  <a:pt x="2082" y="5792"/>
                  <a:pt x="2716" y="5792"/>
                </a:cubicBezTo>
                <a:cubicBezTo>
                  <a:pt x="3259" y="5792"/>
                  <a:pt x="3804" y="5613"/>
                  <a:pt x="4256" y="5251"/>
                </a:cubicBezTo>
                <a:cubicBezTo>
                  <a:pt x="5237" y="4472"/>
                  <a:pt x="5475" y="3073"/>
                  <a:pt x="4811" y="2012"/>
                </a:cubicBezTo>
                <a:lnTo>
                  <a:pt x="5994" y="822"/>
                </a:lnTo>
                <a:cubicBezTo>
                  <a:pt x="5872" y="736"/>
                  <a:pt x="5756" y="642"/>
                  <a:pt x="5655" y="541"/>
                </a:cubicBezTo>
                <a:cubicBezTo>
                  <a:pt x="5497" y="382"/>
                  <a:pt x="5360" y="202"/>
                  <a:pt x="52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3" name="Google Shape;553;p36"/>
          <p:cNvGrpSpPr/>
          <p:nvPr/>
        </p:nvGrpSpPr>
        <p:grpSpPr>
          <a:xfrm flipH="1">
            <a:off x="8121500" y="4569045"/>
            <a:ext cx="1022509" cy="572747"/>
            <a:chOff x="-77" y="3784091"/>
            <a:chExt cx="2423582" cy="1357541"/>
          </a:xfrm>
        </p:grpSpPr>
        <p:sp>
          <p:nvSpPr>
            <p:cNvPr id="554" name="Google Shape;554;p3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9" name="Google Shape;559;p36"/>
          <p:cNvGrpSpPr/>
          <p:nvPr/>
        </p:nvGrpSpPr>
        <p:grpSpPr>
          <a:xfrm rot="10800000" flipH="1">
            <a:off x="0" y="-2"/>
            <a:ext cx="1022509" cy="572747"/>
            <a:chOff x="-77" y="3784091"/>
            <a:chExt cx="2423582" cy="1357541"/>
          </a:xfrm>
        </p:grpSpPr>
        <p:sp>
          <p:nvSpPr>
            <p:cNvPr id="560" name="Google Shape;560;p3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36"/>
          <p:cNvSpPr txBox="1">
            <a:spLocks noGrp="1"/>
          </p:cNvSpPr>
          <p:nvPr>
            <p:ph type="body" idx="1"/>
          </p:nvPr>
        </p:nvSpPr>
        <p:spPr>
          <a:xfrm>
            <a:off x="769550" y="958949"/>
            <a:ext cx="6631200" cy="3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 b="1"/>
              <a:t>OSINT-Based User Data Collection</a:t>
            </a:r>
            <a:endParaRPr sz="1200" b="1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Local scraping from public profiles (Instagram, Twitter, LinkedIn).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Collection of digital footprints (emails, usernames, bios).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Structured JSON formatting for collected data.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Privacy-safe, local execution of data collection scripts.</a:t>
            </a:r>
            <a:endParaRPr sz="110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Password Generator</a:t>
            </a:r>
            <a:endParaRPr sz="1100" b="1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Personalized password creation using OSINT data.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Strong password criteria (length, complexity, randomness).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Local Large Language Model (LLM) for secure operation.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Internal password entropy and strength evaluation.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User-friendly interface providing clear strength indicators.</a:t>
            </a:r>
            <a:endParaRPr sz="110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Backend API (Flask)</a:t>
            </a:r>
            <a:endParaRPr sz="1100" b="1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RESTful endpoints for each cyber security functionality.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Modular and scalable backend architecture.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Secure and efficient processing of user requests and data analysis.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7"/>
          <p:cNvSpPr/>
          <p:nvPr/>
        </p:nvSpPr>
        <p:spPr>
          <a:xfrm rot="-2699899">
            <a:off x="7476828" y="401738"/>
            <a:ext cx="399527" cy="381114"/>
          </a:xfrm>
          <a:custGeom>
            <a:avLst/>
            <a:gdLst/>
            <a:ahLst/>
            <a:cxnLst/>
            <a:rect l="l" t="t" r="r" b="b"/>
            <a:pathLst>
              <a:path w="3304" h="3152" extrusionOk="0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rgbClr val="35C2DF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37"/>
          <p:cNvSpPr/>
          <p:nvPr/>
        </p:nvSpPr>
        <p:spPr>
          <a:xfrm rot="-2699899">
            <a:off x="8256116" y="409657"/>
            <a:ext cx="432660" cy="380630"/>
          </a:xfrm>
          <a:custGeom>
            <a:avLst/>
            <a:gdLst/>
            <a:ahLst/>
            <a:cxnLst/>
            <a:rect l="l" t="t" r="r" b="b"/>
            <a:pathLst>
              <a:path w="3578" h="3148" extrusionOk="0">
                <a:moveTo>
                  <a:pt x="1788" y="0"/>
                </a:moveTo>
                <a:cubicBezTo>
                  <a:pt x="1172" y="0"/>
                  <a:pt x="587" y="366"/>
                  <a:pt x="332" y="968"/>
                </a:cubicBezTo>
                <a:cubicBezTo>
                  <a:pt x="0" y="1769"/>
                  <a:pt x="383" y="2692"/>
                  <a:pt x="1183" y="3024"/>
                </a:cubicBezTo>
                <a:cubicBezTo>
                  <a:pt x="1382" y="3108"/>
                  <a:pt x="1588" y="3147"/>
                  <a:pt x="1790" y="3147"/>
                </a:cubicBezTo>
                <a:cubicBezTo>
                  <a:pt x="2405" y="3147"/>
                  <a:pt x="2989" y="2782"/>
                  <a:pt x="3239" y="2180"/>
                </a:cubicBezTo>
                <a:cubicBezTo>
                  <a:pt x="3578" y="1379"/>
                  <a:pt x="3195" y="456"/>
                  <a:pt x="2395" y="124"/>
                </a:cubicBezTo>
                <a:cubicBezTo>
                  <a:pt x="2196" y="40"/>
                  <a:pt x="1990" y="0"/>
                  <a:pt x="1788" y="0"/>
                </a:cubicBezTo>
                <a:close/>
              </a:path>
            </a:pathLst>
          </a:custGeom>
          <a:solidFill>
            <a:srgbClr val="C8AEF8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37"/>
          <p:cNvSpPr/>
          <p:nvPr/>
        </p:nvSpPr>
        <p:spPr>
          <a:xfrm rot="-2699899">
            <a:off x="8254179" y="1203615"/>
            <a:ext cx="418754" cy="380872"/>
          </a:xfrm>
          <a:custGeom>
            <a:avLst/>
            <a:gdLst/>
            <a:ahLst/>
            <a:cxnLst/>
            <a:rect l="l" t="t" r="r" b="b"/>
            <a:pathLst>
              <a:path w="3463" h="3150" extrusionOk="0">
                <a:moveTo>
                  <a:pt x="1740" y="0"/>
                </a:moveTo>
                <a:cubicBezTo>
                  <a:pt x="1022" y="0"/>
                  <a:pt x="376" y="485"/>
                  <a:pt x="203" y="1209"/>
                </a:cubicBezTo>
                <a:cubicBezTo>
                  <a:pt x="1" y="2060"/>
                  <a:pt x="527" y="2904"/>
                  <a:pt x="1371" y="3106"/>
                </a:cubicBezTo>
                <a:cubicBezTo>
                  <a:pt x="1493" y="3135"/>
                  <a:pt x="1615" y="3149"/>
                  <a:pt x="1735" y="3149"/>
                </a:cubicBezTo>
                <a:cubicBezTo>
                  <a:pt x="2447" y="3149"/>
                  <a:pt x="3095" y="2660"/>
                  <a:pt x="3268" y="1938"/>
                </a:cubicBezTo>
                <a:cubicBezTo>
                  <a:pt x="3463" y="1094"/>
                  <a:pt x="2943" y="243"/>
                  <a:pt x="2099" y="41"/>
                </a:cubicBezTo>
                <a:cubicBezTo>
                  <a:pt x="1979" y="13"/>
                  <a:pt x="1858" y="0"/>
                  <a:pt x="1740" y="0"/>
                </a:cubicBezTo>
                <a:close/>
              </a:path>
            </a:pathLst>
          </a:custGeom>
          <a:solidFill>
            <a:srgbClr val="878FFF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37"/>
          <p:cNvSpPr/>
          <p:nvPr/>
        </p:nvSpPr>
        <p:spPr>
          <a:xfrm rot="-2699899">
            <a:off x="7438767" y="1193915"/>
            <a:ext cx="418754" cy="381114"/>
          </a:xfrm>
          <a:custGeom>
            <a:avLst/>
            <a:gdLst/>
            <a:ahLst/>
            <a:cxnLst/>
            <a:rect l="l" t="t" r="r" b="b"/>
            <a:pathLst>
              <a:path w="3463" h="3152" extrusionOk="0">
                <a:moveTo>
                  <a:pt x="1733" y="0"/>
                </a:moveTo>
                <a:cubicBezTo>
                  <a:pt x="1018" y="0"/>
                  <a:pt x="375" y="490"/>
                  <a:pt x="203" y="1212"/>
                </a:cubicBezTo>
                <a:cubicBezTo>
                  <a:pt x="1" y="2056"/>
                  <a:pt x="520" y="2907"/>
                  <a:pt x="1371" y="3109"/>
                </a:cubicBezTo>
                <a:cubicBezTo>
                  <a:pt x="1493" y="3138"/>
                  <a:pt x="1615" y="3152"/>
                  <a:pt x="1735" y="3152"/>
                </a:cubicBezTo>
                <a:cubicBezTo>
                  <a:pt x="2447" y="3152"/>
                  <a:pt x="3094" y="2662"/>
                  <a:pt x="3261" y="1940"/>
                </a:cubicBezTo>
                <a:cubicBezTo>
                  <a:pt x="3463" y="1096"/>
                  <a:pt x="2943" y="245"/>
                  <a:pt x="2099" y="43"/>
                </a:cubicBezTo>
                <a:cubicBezTo>
                  <a:pt x="1976" y="14"/>
                  <a:pt x="1854" y="0"/>
                  <a:pt x="1733" y="0"/>
                </a:cubicBezTo>
                <a:close/>
              </a:path>
            </a:pathLst>
          </a:custGeom>
          <a:solidFill>
            <a:srgbClr val="9154F8">
              <a:alpha val="4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37"/>
          <p:cNvSpPr txBox="1">
            <a:spLocks noGrp="1"/>
          </p:cNvSpPr>
          <p:nvPr>
            <p:ph type="title"/>
          </p:nvPr>
        </p:nvSpPr>
        <p:spPr>
          <a:xfrm>
            <a:off x="264377" y="384452"/>
            <a:ext cx="36225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Web Design</a:t>
            </a:r>
            <a:endParaRPr/>
          </a:p>
        </p:txBody>
      </p:sp>
      <p:sp>
        <p:nvSpPr>
          <p:cNvPr id="575" name="Google Shape;575;p37"/>
          <p:cNvSpPr/>
          <p:nvPr/>
        </p:nvSpPr>
        <p:spPr>
          <a:xfrm>
            <a:off x="7745787" y="121616"/>
            <a:ext cx="723464" cy="703832"/>
          </a:xfrm>
          <a:custGeom>
            <a:avLst/>
            <a:gdLst/>
            <a:ahLst/>
            <a:cxnLst/>
            <a:rect l="l" t="t" r="r" b="b"/>
            <a:pathLst>
              <a:path w="5983" h="5821" extrusionOk="0">
                <a:moveTo>
                  <a:pt x="2652" y="1"/>
                </a:moveTo>
                <a:cubicBezTo>
                  <a:pt x="1473" y="1"/>
                  <a:pt x="333" y="843"/>
                  <a:pt x="176" y="2200"/>
                </a:cubicBezTo>
                <a:cubicBezTo>
                  <a:pt x="1" y="3763"/>
                  <a:pt x="1259" y="4955"/>
                  <a:pt x="2643" y="4955"/>
                </a:cubicBezTo>
                <a:cubicBezTo>
                  <a:pt x="3079" y="4955"/>
                  <a:pt x="3528" y="4836"/>
                  <a:pt x="3948" y="4573"/>
                </a:cubicBezTo>
                <a:lnTo>
                  <a:pt x="5203" y="5821"/>
                </a:lnTo>
                <a:lnTo>
                  <a:pt x="5982" y="5035"/>
                </a:lnTo>
                <a:lnTo>
                  <a:pt x="4735" y="3787"/>
                </a:lnTo>
                <a:cubicBezTo>
                  <a:pt x="5340" y="2813"/>
                  <a:pt x="5196" y="1544"/>
                  <a:pt x="4388" y="729"/>
                </a:cubicBezTo>
                <a:cubicBezTo>
                  <a:pt x="3888" y="228"/>
                  <a:pt x="3265" y="1"/>
                  <a:pt x="26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7"/>
          <p:cNvSpPr/>
          <p:nvPr/>
        </p:nvSpPr>
        <p:spPr>
          <a:xfrm>
            <a:off x="8217984" y="678544"/>
            <a:ext cx="793719" cy="704194"/>
          </a:xfrm>
          <a:custGeom>
            <a:avLst/>
            <a:gdLst/>
            <a:ahLst/>
            <a:cxnLst/>
            <a:rect l="l" t="t" r="r" b="b"/>
            <a:pathLst>
              <a:path w="6564" h="5824" extrusionOk="0">
                <a:moveTo>
                  <a:pt x="3329" y="0"/>
                </a:moveTo>
                <a:cubicBezTo>
                  <a:pt x="1439" y="0"/>
                  <a:pt x="206" y="2117"/>
                  <a:pt x="1255" y="3790"/>
                </a:cubicBezTo>
                <a:lnTo>
                  <a:pt x="0" y="5038"/>
                </a:lnTo>
                <a:lnTo>
                  <a:pt x="786" y="5824"/>
                </a:lnTo>
                <a:lnTo>
                  <a:pt x="2034" y="4569"/>
                </a:lnTo>
                <a:cubicBezTo>
                  <a:pt x="2441" y="4823"/>
                  <a:pt x="2897" y="4947"/>
                  <a:pt x="3350" y="4947"/>
                </a:cubicBezTo>
                <a:cubicBezTo>
                  <a:pt x="3989" y="4947"/>
                  <a:pt x="4622" y="4700"/>
                  <a:pt x="5099" y="4223"/>
                </a:cubicBezTo>
                <a:cubicBezTo>
                  <a:pt x="6563" y="2758"/>
                  <a:pt x="5683" y="248"/>
                  <a:pt x="3628" y="18"/>
                </a:cubicBezTo>
                <a:cubicBezTo>
                  <a:pt x="3527" y="6"/>
                  <a:pt x="3427" y="0"/>
                  <a:pt x="33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7"/>
          <p:cNvSpPr/>
          <p:nvPr/>
        </p:nvSpPr>
        <p:spPr>
          <a:xfrm>
            <a:off x="7651106" y="1131487"/>
            <a:ext cx="723343" cy="703832"/>
          </a:xfrm>
          <a:custGeom>
            <a:avLst/>
            <a:gdLst/>
            <a:ahLst/>
            <a:cxnLst/>
            <a:rect l="l" t="t" r="r" b="b"/>
            <a:pathLst>
              <a:path w="5982" h="5821" extrusionOk="0">
                <a:moveTo>
                  <a:pt x="786" y="0"/>
                </a:moveTo>
                <a:lnTo>
                  <a:pt x="0" y="787"/>
                </a:lnTo>
                <a:lnTo>
                  <a:pt x="1255" y="2034"/>
                </a:lnTo>
                <a:cubicBezTo>
                  <a:pt x="642" y="3008"/>
                  <a:pt x="786" y="4277"/>
                  <a:pt x="1601" y="5092"/>
                </a:cubicBezTo>
                <a:cubicBezTo>
                  <a:pt x="2102" y="5593"/>
                  <a:pt x="2724" y="5821"/>
                  <a:pt x="3335" y="5821"/>
                </a:cubicBezTo>
                <a:cubicBezTo>
                  <a:pt x="4512" y="5821"/>
                  <a:pt x="5649" y="4979"/>
                  <a:pt x="5806" y="3621"/>
                </a:cubicBezTo>
                <a:cubicBezTo>
                  <a:pt x="5981" y="2058"/>
                  <a:pt x="4723" y="867"/>
                  <a:pt x="3339" y="867"/>
                </a:cubicBezTo>
                <a:cubicBezTo>
                  <a:pt x="2903" y="867"/>
                  <a:pt x="2454" y="985"/>
                  <a:pt x="2034" y="1248"/>
                </a:cubicBezTo>
                <a:lnTo>
                  <a:pt x="7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37"/>
          <p:cNvSpPr/>
          <p:nvPr/>
        </p:nvSpPr>
        <p:spPr>
          <a:xfrm>
            <a:off x="7166666" y="561439"/>
            <a:ext cx="724915" cy="700325"/>
          </a:xfrm>
          <a:custGeom>
            <a:avLst/>
            <a:gdLst/>
            <a:ahLst/>
            <a:cxnLst/>
            <a:rect l="l" t="t" r="r" b="b"/>
            <a:pathLst>
              <a:path w="5995" h="5792" extrusionOk="0">
                <a:moveTo>
                  <a:pt x="5251" y="0"/>
                </a:moveTo>
                <a:lnTo>
                  <a:pt x="4025" y="1226"/>
                </a:lnTo>
                <a:cubicBezTo>
                  <a:pt x="3619" y="974"/>
                  <a:pt x="3165" y="852"/>
                  <a:pt x="2716" y="852"/>
                </a:cubicBezTo>
                <a:cubicBezTo>
                  <a:pt x="1986" y="852"/>
                  <a:pt x="1267" y="1174"/>
                  <a:pt x="780" y="1782"/>
                </a:cubicBezTo>
                <a:cubicBezTo>
                  <a:pt x="1" y="2770"/>
                  <a:pt x="80" y="4183"/>
                  <a:pt x="967" y="5070"/>
                </a:cubicBezTo>
                <a:cubicBezTo>
                  <a:pt x="1449" y="5548"/>
                  <a:pt x="2082" y="5792"/>
                  <a:pt x="2716" y="5792"/>
                </a:cubicBezTo>
                <a:cubicBezTo>
                  <a:pt x="3259" y="5792"/>
                  <a:pt x="3804" y="5613"/>
                  <a:pt x="4256" y="5251"/>
                </a:cubicBezTo>
                <a:cubicBezTo>
                  <a:pt x="5237" y="4472"/>
                  <a:pt x="5475" y="3073"/>
                  <a:pt x="4811" y="2012"/>
                </a:cubicBezTo>
                <a:lnTo>
                  <a:pt x="5994" y="822"/>
                </a:lnTo>
                <a:cubicBezTo>
                  <a:pt x="5872" y="736"/>
                  <a:pt x="5756" y="642"/>
                  <a:pt x="5655" y="541"/>
                </a:cubicBezTo>
                <a:cubicBezTo>
                  <a:pt x="5497" y="382"/>
                  <a:pt x="5360" y="202"/>
                  <a:pt x="52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" name="Google Shape;579;p37"/>
          <p:cNvGrpSpPr/>
          <p:nvPr/>
        </p:nvGrpSpPr>
        <p:grpSpPr>
          <a:xfrm flipH="1">
            <a:off x="8121500" y="4569045"/>
            <a:ext cx="1022509" cy="572747"/>
            <a:chOff x="-77" y="3784091"/>
            <a:chExt cx="2423582" cy="1357541"/>
          </a:xfrm>
        </p:grpSpPr>
        <p:sp>
          <p:nvSpPr>
            <p:cNvPr id="580" name="Google Shape;580;p3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37"/>
          <p:cNvGrpSpPr/>
          <p:nvPr/>
        </p:nvGrpSpPr>
        <p:grpSpPr>
          <a:xfrm rot="10800000" flipH="1">
            <a:off x="0" y="-2"/>
            <a:ext cx="1022509" cy="572747"/>
            <a:chOff x="-77" y="3784091"/>
            <a:chExt cx="2423582" cy="1357541"/>
          </a:xfrm>
        </p:grpSpPr>
        <p:sp>
          <p:nvSpPr>
            <p:cNvPr id="586" name="Google Shape;586;p3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1" name="Google Shape;591;p37"/>
          <p:cNvSpPr txBox="1">
            <a:spLocks noGrp="1"/>
          </p:cNvSpPr>
          <p:nvPr>
            <p:ph type="body" idx="1"/>
          </p:nvPr>
        </p:nvSpPr>
        <p:spPr>
          <a:xfrm>
            <a:off x="769543" y="971670"/>
            <a:ext cx="73521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 b="1"/>
              <a:t>URL - Domain Analysis</a:t>
            </a:r>
            <a:endParaRPr sz="1100"/>
          </a:p>
        </p:txBody>
      </p:sp>
      <p:pic>
        <p:nvPicPr>
          <p:cNvPr id="592" name="Google Shape;5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548" y="1382752"/>
            <a:ext cx="6681948" cy="346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8"/>
          <p:cNvSpPr/>
          <p:nvPr/>
        </p:nvSpPr>
        <p:spPr>
          <a:xfrm rot="-2699899">
            <a:off x="7476828" y="401738"/>
            <a:ext cx="399527" cy="381114"/>
          </a:xfrm>
          <a:custGeom>
            <a:avLst/>
            <a:gdLst/>
            <a:ahLst/>
            <a:cxnLst/>
            <a:rect l="l" t="t" r="r" b="b"/>
            <a:pathLst>
              <a:path w="3304" h="3152" extrusionOk="0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rgbClr val="35C2DF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8"/>
          <p:cNvSpPr/>
          <p:nvPr/>
        </p:nvSpPr>
        <p:spPr>
          <a:xfrm rot="-2699899">
            <a:off x="8256116" y="409657"/>
            <a:ext cx="432660" cy="380630"/>
          </a:xfrm>
          <a:custGeom>
            <a:avLst/>
            <a:gdLst/>
            <a:ahLst/>
            <a:cxnLst/>
            <a:rect l="l" t="t" r="r" b="b"/>
            <a:pathLst>
              <a:path w="3578" h="3148" extrusionOk="0">
                <a:moveTo>
                  <a:pt x="1788" y="0"/>
                </a:moveTo>
                <a:cubicBezTo>
                  <a:pt x="1172" y="0"/>
                  <a:pt x="587" y="366"/>
                  <a:pt x="332" y="968"/>
                </a:cubicBezTo>
                <a:cubicBezTo>
                  <a:pt x="0" y="1769"/>
                  <a:pt x="383" y="2692"/>
                  <a:pt x="1183" y="3024"/>
                </a:cubicBezTo>
                <a:cubicBezTo>
                  <a:pt x="1382" y="3108"/>
                  <a:pt x="1588" y="3147"/>
                  <a:pt x="1790" y="3147"/>
                </a:cubicBezTo>
                <a:cubicBezTo>
                  <a:pt x="2405" y="3147"/>
                  <a:pt x="2989" y="2782"/>
                  <a:pt x="3239" y="2180"/>
                </a:cubicBezTo>
                <a:cubicBezTo>
                  <a:pt x="3578" y="1379"/>
                  <a:pt x="3195" y="456"/>
                  <a:pt x="2395" y="124"/>
                </a:cubicBezTo>
                <a:cubicBezTo>
                  <a:pt x="2196" y="40"/>
                  <a:pt x="1990" y="0"/>
                  <a:pt x="1788" y="0"/>
                </a:cubicBezTo>
                <a:close/>
              </a:path>
            </a:pathLst>
          </a:custGeom>
          <a:solidFill>
            <a:srgbClr val="C8AEF8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8"/>
          <p:cNvSpPr/>
          <p:nvPr/>
        </p:nvSpPr>
        <p:spPr>
          <a:xfrm rot="-2699899">
            <a:off x="8254179" y="1203615"/>
            <a:ext cx="418754" cy="380872"/>
          </a:xfrm>
          <a:custGeom>
            <a:avLst/>
            <a:gdLst/>
            <a:ahLst/>
            <a:cxnLst/>
            <a:rect l="l" t="t" r="r" b="b"/>
            <a:pathLst>
              <a:path w="3463" h="3150" extrusionOk="0">
                <a:moveTo>
                  <a:pt x="1740" y="0"/>
                </a:moveTo>
                <a:cubicBezTo>
                  <a:pt x="1022" y="0"/>
                  <a:pt x="376" y="485"/>
                  <a:pt x="203" y="1209"/>
                </a:cubicBezTo>
                <a:cubicBezTo>
                  <a:pt x="1" y="2060"/>
                  <a:pt x="527" y="2904"/>
                  <a:pt x="1371" y="3106"/>
                </a:cubicBezTo>
                <a:cubicBezTo>
                  <a:pt x="1493" y="3135"/>
                  <a:pt x="1615" y="3149"/>
                  <a:pt x="1735" y="3149"/>
                </a:cubicBezTo>
                <a:cubicBezTo>
                  <a:pt x="2447" y="3149"/>
                  <a:pt x="3095" y="2660"/>
                  <a:pt x="3268" y="1938"/>
                </a:cubicBezTo>
                <a:cubicBezTo>
                  <a:pt x="3463" y="1094"/>
                  <a:pt x="2943" y="243"/>
                  <a:pt x="2099" y="41"/>
                </a:cubicBezTo>
                <a:cubicBezTo>
                  <a:pt x="1979" y="13"/>
                  <a:pt x="1858" y="0"/>
                  <a:pt x="1740" y="0"/>
                </a:cubicBezTo>
                <a:close/>
              </a:path>
            </a:pathLst>
          </a:custGeom>
          <a:solidFill>
            <a:srgbClr val="878FFF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38"/>
          <p:cNvSpPr/>
          <p:nvPr/>
        </p:nvSpPr>
        <p:spPr>
          <a:xfrm rot="-2699899">
            <a:off x="7438767" y="1193915"/>
            <a:ext cx="418754" cy="381114"/>
          </a:xfrm>
          <a:custGeom>
            <a:avLst/>
            <a:gdLst/>
            <a:ahLst/>
            <a:cxnLst/>
            <a:rect l="l" t="t" r="r" b="b"/>
            <a:pathLst>
              <a:path w="3463" h="3152" extrusionOk="0">
                <a:moveTo>
                  <a:pt x="1733" y="0"/>
                </a:moveTo>
                <a:cubicBezTo>
                  <a:pt x="1018" y="0"/>
                  <a:pt x="375" y="490"/>
                  <a:pt x="203" y="1212"/>
                </a:cubicBezTo>
                <a:cubicBezTo>
                  <a:pt x="1" y="2056"/>
                  <a:pt x="520" y="2907"/>
                  <a:pt x="1371" y="3109"/>
                </a:cubicBezTo>
                <a:cubicBezTo>
                  <a:pt x="1493" y="3138"/>
                  <a:pt x="1615" y="3152"/>
                  <a:pt x="1735" y="3152"/>
                </a:cubicBezTo>
                <a:cubicBezTo>
                  <a:pt x="2447" y="3152"/>
                  <a:pt x="3094" y="2662"/>
                  <a:pt x="3261" y="1940"/>
                </a:cubicBezTo>
                <a:cubicBezTo>
                  <a:pt x="3463" y="1096"/>
                  <a:pt x="2943" y="245"/>
                  <a:pt x="2099" y="43"/>
                </a:cubicBezTo>
                <a:cubicBezTo>
                  <a:pt x="1976" y="14"/>
                  <a:pt x="1854" y="0"/>
                  <a:pt x="1733" y="0"/>
                </a:cubicBezTo>
                <a:close/>
              </a:path>
            </a:pathLst>
          </a:custGeom>
          <a:solidFill>
            <a:srgbClr val="9154F8">
              <a:alpha val="4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38"/>
          <p:cNvSpPr txBox="1">
            <a:spLocks noGrp="1"/>
          </p:cNvSpPr>
          <p:nvPr>
            <p:ph type="title"/>
          </p:nvPr>
        </p:nvSpPr>
        <p:spPr>
          <a:xfrm>
            <a:off x="264377" y="384452"/>
            <a:ext cx="36225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Web Design</a:t>
            </a:r>
            <a:endParaRPr/>
          </a:p>
        </p:txBody>
      </p:sp>
      <p:sp>
        <p:nvSpPr>
          <p:cNvPr id="602" name="Google Shape;602;p38"/>
          <p:cNvSpPr/>
          <p:nvPr/>
        </p:nvSpPr>
        <p:spPr>
          <a:xfrm>
            <a:off x="7745787" y="121616"/>
            <a:ext cx="723464" cy="703832"/>
          </a:xfrm>
          <a:custGeom>
            <a:avLst/>
            <a:gdLst/>
            <a:ahLst/>
            <a:cxnLst/>
            <a:rect l="l" t="t" r="r" b="b"/>
            <a:pathLst>
              <a:path w="5983" h="5821" extrusionOk="0">
                <a:moveTo>
                  <a:pt x="2652" y="1"/>
                </a:moveTo>
                <a:cubicBezTo>
                  <a:pt x="1473" y="1"/>
                  <a:pt x="333" y="843"/>
                  <a:pt x="176" y="2200"/>
                </a:cubicBezTo>
                <a:cubicBezTo>
                  <a:pt x="1" y="3763"/>
                  <a:pt x="1259" y="4955"/>
                  <a:pt x="2643" y="4955"/>
                </a:cubicBezTo>
                <a:cubicBezTo>
                  <a:pt x="3079" y="4955"/>
                  <a:pt x="3528" y="4836"/>
                  <a:pt x="3948" y="4573"/>
                </a:cubicBezTo>
                <a:lnTo>
                  <a:pt x="5203" y="5821"/>
                </a:lnTo>
                <a:lnTo>
                  <a:pt x="5982" y="5035"/>
                </a:lnTo>
                <a:lnTo>
                  <a:pt x="4735" y="3787"/>
                </a:lnTo>
                <a:cubicBezTo>
                  <a:pt x="5340" y="2813"/>
                  <a:pt x="5196" y="1544"/>
                  <a:pt x="4388" y="729"/>
                </a:cubicBezTo>
                <a:cubicBezTo>
                  <a:pt x="3888" y="228"/>
                  <a:pt x="3265" y="1"/>
                  <a:pt x="26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8"/>
          <p:cNvSpPr/>
          <p:nvPr/>
        </p:nvSpPr>
        <p:spPr>
          <a:xfrm>
            <a:off x="8217984" y="678544"/>
            <a:ext cx="793719" cy="704194"/>
          </a:xfrm>
          <a:custGeom>
            <a:avLst/>
            <a:gdLst/>
            <a:ahLst/>
            <a:cxnLst/>
            <a:rect l="l" t="t" r="r" b="b"/>
            <a:pathLst>
              <a:path w="6564" h="5824" extrusionOk="0">
                <a:moveTo>
                  <a:pt x="3329" y="0"/>
                </a:moveTo>
                <a:cubicBezTo>
                  <a:pt x="1439" y="0"/>
                  <a:pt x="206" y="2117"/>
                  <a:pt x="1255" y="3790"/>
                </a:cubicBezTo>
                <a:lnTo>
                  <a:pt x="0" y="5038"/>
                </a:lnTo>
                <a:lnTo>
                  <a:pt x="786" y="5824"/>
                </a:lnTo>
                <a:lnTo>
                  <a:pt x="2034" y="4569"/>
                </a:lnTo>
                <a:cubicBezTo>
                  <a:pt x="2441" y="4823"/>
                  <a:pt x="2897" y="4947"/>
                  <a:pt x="3350" y="4947"/>
                </a:cubicBezTo>
                <a:cubicBezTo>
                  <a:pt x="3989" y="4947"/>
                  <a:pt x="4622" y="4700"/>
                  <a:pt x="5099" y="4223"/>
                </a:cubicBezTo>
                <a:cubicBezTo>
                  <a:pt x="6563" y="2758"/>
                  <a:pt x="5683" y="248"/>
                  <a:pt x="3628" y="18"/>
                </a:cubicBezTo>
                <a:cubicBezTo>
                  <a:pt x="3527" y="6"/>
                  <a:pt x="3427" y="0"/>
                  <a:pt x="33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38"/>
          <p:cNvSpPr/>
          <p:nvPr/>
        </p:nvSpPr>
        <p:spPr>
          <a:xfrm>
            <a:off x="7651106" y="1131487"/>
            <a:ext cx="723343" cy="703832"/>
          </a:xfrm>
          <a:custGeom>
            <a:avLst/>
            <a:gdLst/>
            <a:ahLst/>
            <a:cxnLst/>
            <a:rect l="l" t="t" r="r" b="b"/>
            <a:pathLst>
              <a:path w="5982" h="5821" extrusionOk="0">
                <a:moveTo>
                  <a:pt x="786" y="0"/>
                </a:moveTo>
                <a:lnTo>
                  <a:pt x="0" y="787"/>
                </a:lnTo>
                <a:lnTo>
                  <a:pt x="1255" y="2034"/>
                </a:lnTo>
                <a:cubicBezTo>
                  <a:pt x="642" y="3008"/>
                  <a:pt x="786" y="4277"/>
                  <a:pt x="1601" y="5092"/>
                </a:cubicBezTo>
                <a:cubicBezTo>
                  <a:pt x="2102" y="5593"/>
                  <a:pt x="2724" y="5821"/>
                  <a:pt x="3335" y="5821"/>
                </a:cubicBezTo>
                <a:cubicBezTo>
                  <a:pt x="4512" y="5821"/>
                  <a:pt x="5649" y="4979"/>
                  <a:pt x="5806" y="3621"/>
                </a:cubicBezTo>
                <a:cubicBezTo>
                  <a:pt x="5981" y="2058"/>
                  <a:pt x="4723" y="867"/>
                  <a:pt x="3339" y="867"/>
                </a:cubicBezTo>
                <a:cubicBezTo>
                  <a:pt x="2903" y="867"/>
                  <a:pt x="2454" y="985"/>
                  <a:pt x="2034" y="1248"/>
                </a:cubicBezTo>
                <a:lnTo>
                  <a:pt x="7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8"/>
          <p:cNvSpPr/>
          <p:nvPr/>
        </p:nvSpPr>
        <p:spPr>
          <a:xfrm>
            <a:off x="7166666" y="561439"/>
            <a:ext cx="724915" cy="700325"/>
          </a:xfrm>
          <a:custGeom>
            <a:avLst/>
            <a:gdLst/>
            <a:ahLst/>
            <a:cxnLst/>
            <a:rect l="l" t="t" r="r" b="b"/>
            <a:pathLst>
              <a:path w="5995" h="5792" extrusionOk="0">
                <a:moveTo>
                  <a:pt x="5251" y="0"/>
                </a:moveTo>
                <a:lnTo>
                  <a:pt x="4025" y="1226"/>
                </a:lnTo>
                <a:cubicBezTo>
                  <a:pt x="3619" y="974"/>
                  <a:pt x="3165" y="852"/>
                  <a:pt x="2716" y="852"/>
                </a:cubicBezTo>
                <a:cubicBezTo>
                  <a:pt x="1986" y="852"/>
                  <a:pt x="1267" y="1174"/>
                  <a:pt x="780" y="1782"/>
                </a:cubicBezTo>
                <a:cubicBezTo>
                  <a:pt x="1" y="2770"/>
                  <a:pt x="80" y="4183"/>
                  <a:pt x="967" y="5070"/>
                </a:cubicBezTo>
                <a:cubicBezTo>
                  <a:pt x="1449" y="5548"/>
                  <a:pt x="2082" y="5792"/>
                  <a:pt x="2716" y="5792"/>
                </a:cubicBezTo>
                <a:cubicBezTo>
                  <a:pt x="3259" y="5792"/>
                  <a:pt x="3804" y="5613"/>
                  <a:pt x="4256" y="5251"/>
                </a:cubicBezTo>
                <a:cubicBezTo>
                  <a:pt x="5237" y="4472"/>
                  <a:pt x="5475" y="3073"/>
                  <a:pt x="4811" y="2012"/>
                </a:cubicBezTo>
                <a:lnTo>
                  <a:pt x="5994" y="822"/>
                </a:lnTo>
                <a:cubicBezTo>
                  <a:pt x="5872" y="736"/>
                  <a:pt x="5756" y="642"/>
                  <a:pt x="5655" y="541"/>
                </a:cubicBezTo>
                <a:cubicBezTo>
                  <a:pt x="5497" y="382"/>
                  <a:pt x="5360" y="202"/>
                  <a:pt x="52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6" name="Google Shape;606;p38"/>
          <p:cNvGrpSpPr/>
          <p:nvPr/>
        </p:nvGrpSpPr>
        <p:grpSpPr>
          <a:xfrm flipH="1">
            <a:off x="8121500" y="4569045"/>
            <a:ext cx="1022509" cy="572747"/>
            <a:chOff x="-77" y="3784091"/>
            <a:chExt cx="2423582" cy="1357541"/>
          </a:xfrm>
        </p:grpSpPr>
        <p:sp>
          <p:nvSpPr>
            <p:cNvPr id="607" name="Google Shape;607;p3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2" name="Google Shape;612;p38"/>
          <p:cNvGrpSpPr/>
          <p:nvPr/>
        </p:nvGrpSpPr>
        <p:grpSpPr>
          <a:xfrm rot="10800000" flipH="1">
            <a:off x="0" y="-2"/>
            <a:ext cx="1022509" cy="572747"/>
            <a:chOff x="-77" y="3784091"/>
            <a:chExt cx="2423582" cy="1357541"/>
          </a:xfrm>
        </p:grpSpPr>
        <p:sp>
          <p:nvSpPr>
            <p:cNvPr id="613" name="Google Shape;613;p3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8" name="Google Shape;618;p38"/>
          <p:cNvSpPr txBox="1">
            <a:spLocks noGrp="1"/>
          </p:cNvSpPr>
          <p:nvPr>
            <p:ph type="body" idx="1"/>
          </p:nvPr>
        </p:nvSpPr>
        <p:spPr>
          <a:xfrm>
            <a:off x="769543" y="971670"/>
            <a:ext cx="73521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 b="1"/>
              <a:t>Malware File Detection - PE Analysis</a:t>
            </a:r>
            <a:endParaRPr sz="1100"/>
          </a:p>
        </p:txBody>
      </p:sp>
      <p:pic>
        <p:nvPicPr>
          <p:cNvPr id="619" name="Google Shape;6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850" y="1543950"/>
            <a:ext cx="4902426" cy="205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25" y="1543950"/>
            <a:ext cx="4831097" cy="20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9"/>
          <p:cNvSpPr/>
          <p:nvPr/>
        </p:nvSpPr>
        <p:spPr>
          <a:xfrm rot="-2699899">
            <a:off x="7476828" y="401738"/>
            <a:ext cx="399527" cy="381114"/>
          </a:xfrm>
          <a:custGeom>
            <a:avLst/>
            <a:gdLst/>
            <a:ahLst/>
            <a:cxnLst/>
            <a:rect l="l" t="t" r="r" b="b"/>
            <a:pathLst>
              <a:path w="3304" h="3152" extrusionOk="0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rgbClr val="35C2DF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39"/>
          <p:cNvSpPr/>
          <p:nvPr/>
        </p:nvSpPr>
        <p:spPr>
          <a:xfrm rot="-2699899">
            <a:off x="8256116" y="409657"/>
            <a:ext cx="432660" cy="380630"/>
          </a:xfrm>
          <a:custGeom>
            <a:avLst/>
            <a:gdLst/>
            <a:ahLst/>
            <a:cxnLst/>
            <a:rect l="l" t="t" r="r" b="b"/>
            <a:pathLst>
              <a:path w="3578" h="3148" extrusionOk="0">
                <a:moveTo>
                  <a:pt x="1788" y="0"/>
                </a:moveTo>
                <a:cubicBezTo>
                  <a:pt x="1172" y="0"/>
                  <a:pt x="587" y="366"/>
                  <a:pt x="332" y="968"/>
                </a:cubicBezTo>
                <a:cubicBezTo>
                  <a:pt x="0" y="1769"/>
                  <a:pt x="383" y="2692"/>
                  <a:pt x="1183" y="3024"/>
                </a:cubicBezTo>
                <a:cubicBezTo>
                  <a:pt x="1382" y="3108"/>
                  <a:pt x="1588" y="3147"/>
                  <a:pt x="1790" y="3147"/>
                </a:cubicBezTo>
                <a:cubicBezTo>
                  <a:pt x="2405" y="3147"/>
                  <a:pt x="2989" y="2782"/>
                  <a:pt x="3239" y="2180"/>
                </a:cubicBezTo>
                <a:cubicBezTo>
                  <a:pt x="3578" y="1379"/>
                  <a:pt x="3195" y="456"/>
                  <a:pt x="2395" y="124"/>
                </a:cubicBezTo>
                <a:cubicBezTo>
                  <a:pt x="2196" y="40"/>
                  <a:pt x="1990" y="0"/>
                  <a:pt x="1788" y="0"/>
                </a:cubicBezTo>
                <a:close/>
              </a:path>
            </a:pathLst>
          </a:custGeom>
          <a:solidFill>
            <a:srgbClr val="C8AEF8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39"/>
          <p:cNvSpPr/>
          <p:nvPr/>
        </p:nvSpPr>
        <p:spPr>
          <a:xfrm rot="-2699899">
            <a:off x="8254179" y="1203615"/>
            <a:ext cx="418754" cy="380872"/>
          </a:xfrm>
          <a:custGeom>
            <a:avLst/>
            <a:gdLst/>
            <a:ahLst/>
            <a:cxnLst/>
            <a:rect l="l" t="t" r="r" b="b"/>
            <a:pathLst>
              <a:path w="3463" h="3150" extrusionOk="0">
                <a:moveTo>
                  <a:pt x="1740" y="0"/>
                </a:moveTo>
                <a:cubicBezTo>
                  <a:pt x="1022" y="0"/>
                  <a:pt x="376" y="485"/>
                  <a:pt x="203" y="1209"/>
                </a:cubicBezTo>
                <a:cubicBezTo>
                  <a:pt x="1" y="2060"/>
                  <a:pt x="527" y="2904"/>
                  <a:pt x="1371" y="3106"/>
                </a:cubicBezTo>
                <a:cubicBezTo>
                  <a:pt x="1493" y="3135"/>
                  <a:pt x="1615" y="3149"/>
                  <a:pt x="1735" y="3149"/>
                </a:cubicBezTo>
                <a:cubicBezTo>
                  <a:pt x="2447" y="3149"/>
                  <a:pt x="3095" y="2660"/>
                  <a:pt x="3268" y="1938"/>
                </a:cubicBezTo>
                <a:cubicBezTo>
                  <a:pt x="3463" y="1094"/>
                  <a:pt x="2943" y="243"/>
                  <a:pt x="2099" y="41"/>
                </a:cubicBezTo>
                <a:cubicBezTo>
                  <a:pt x="1979" y="13"/>
                  <a:pt x="1858" y="0"/>
                  <a:pt x="1740" y="0"/>
                </a:cubicBezTo>
                <a:close/>
              </a:path>
            </a:pathLst>
          </a:custGeom>
          <a:solidFill>
            <a:srgbClr val="878FFF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9"/>
          <p:cNvSpPr/>
          <p:nvPr/>
        </p:nvSpPr>
        <p:spPr>
          <a:xfrm rot="-2699899">
            <a:off x="7438767" y="1193915"/>
            <a:ext cx="418754" cy="381114"/>
          </a:xfrm>
          <a:custGeom>
            <a:avLst/>
            <a:gdLst/>
            <a:ahLst/>
            <a:cxnLst/>
            <a:rect l="l" t="t" r="r" b="b"/>
            <a:pathLst>
              <a:path w="3463" h="3152" extrusionOk="0">
                <a:moveTo>
                  <a:pt x="1733" y="0"/>
                </a:moveTo>
                <a:cubicBezTo>
                  <a:pt x="1018" y="0"/>
                  <a:pt x="375" y="490"/>
                  <a:pt x="203" y="1212"/>
                </a:cubicBezTo>
                <a:cubicBezTo>
                  <a:pt x="1" y="2056"/>
                  <a:pt x="520" y="2907"/>
                  <a:pt x="1371" y="3109"/>
                </a:cubicBezTo>
                <a:cubicBezTo>
                  <a:pt x="1493" y="3138"/>
                  <a:pt x="1615" y="3152"/>
                  <a:pt x="1735" y="3152"/>
                </a:cubicBezTo>
                <a:cubicBezTo>
                  <a:pt x="2447" y="3152"/>
                  <a:pt x="3094" y="2662"/>
                  <a:pt x="3261" y="1940"/>
                </a:cubicBezTo>
                <a:cubicBezTo>
                  <a:pt x="3463" y="1096"/>
                  <a:pt x="2943" y="245"/>
                  <a:pt x="2099" y="43"/>
                </a:cubicBezTo>
                <a:cubicBezTo>
                  <a:pt x="1976" y="14"/>
                  <a:pt x="1854" y="0"/>
                  <a:pt x="1733" y="0"/>
                </a:cubicBezTo>
                <a:close/>
              </a:path>
            </a:pathLst>
          </a:custGeom>
          <a:solidFill>
            <a:srgbClr val="9154F8">
              <a:alpha val="4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39"/>
          <p:cNvSpPr txBox="1">
            <a:spLocks noGrp="1"/>
          </p:cNvSpPr>
          <p:nvPr>
            <p:ph type="title"/>
          </p:nvPr>
        </p:nvSpPr>
        <p:spPr>
          <a:xfrm>
            <a:off x="264377" y="384452"/>
            <a:ext cx="36225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Web Design</a:t>
            </a:r>
            <a:endParaRPr/>
          </a:p>
        </p:txBody>
      </p:sp>
      <p:sp>
        <p:nvSpPr>
          <p:cNvPr id="630" name="Google Shape;630;p39"/>
          <p:cNvSpPr/>
          <p:nvPr/>
        </p:nvSpPr>
        <p:spPr>
          <a:xfrm>
            <a:off x="7745787" y="121616"/>
            <a:ext cx="723464" cy="703832"/>
          </a:xfrm>
          <a:custGeom>
            <a:avLst/>
            <a:gdLst/>
            <a:ahLst/>
            <a:cxnLst/>
            <a:rect l="l" t="t" r="r" b="b"/>
            <a:pathLst>
              <a:path w="5983" h="5821" extrusionOk="0">
                <a:moveTo>
                  <a:pt x="2652" y="1"/>
                </a:moveTo>
                <a:cubicBezTo>
                  <a:pt x="1473" y="1"/>
                  <a:pt x="333" y="843"/>
                  <a:pt x="176" y="2200"/>
                </a:cubicBezTo>
                <a:cubicBezTo>
                  <a:pt x="1" y="3763"/>
                  <a:pt x="1259" y="4955"/>
                  <a:pt x="2643" y="4955"/>
                </a:cubicBezTo>
                <a:cubicBezTo>
                  <a:pt x="3079" y="4955"/>
                  <a:pt x="3528" y="4836"/>
                  <a:pt x="3948" y="4573"/>
                </a:cubicBezTo>
                <a:lnTo>
                  <a:pt x="5203" y="5821"/>
                </a:lnTo>
                <a:lnTo>
                  <a:pt x="5982" y="5035"/>
                </a:lnTo>
                <a:lnTo>
                  <a:pt x="4735" y="3787"/>
                </a:lnTo>
                <a:cubicBezTo>
                  <a:pt x="5340" y="2813"/>
                  <a:pt x="5196" y="1544"/>
                  <a:pt x="4388" y="729"/>
                </a:cubicBezTo>
                <a:cubicBezTo>
                  <a:pt x="3888" y="228"/>
                  <a:pt x="3265" y="1"/>
                  <a:pt x="26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9"/>
          <p:cNvSpPr/>
          <p:nvPr/>
        </p:nvSpPr>
        <p:spPr>
          <a:xfrm>
            <a:off x="8217984" y="678544"/>
            <a:ext cx="793719" cy="704194"/>
          </a:xfrm>
          <a:custGeom>
            <a:avLst/>
            <a:gdLst/>
            <a:ahLst/>
            <a:cxnLst/>
            <a:rect l="l" t="t" r="r" b="b"/>
            <a:pathLst>
              <a:path w="6564" h="5824" extrusionOk="0">
                <a:moveTo>
                  <a:pt x="3329" y="0"/>
                </a:moveTo>
                <a:cubicBezTo>
                  <a:pt x="1439" y="0"/>
                  <a:pt x="206" y="2117"/>
                  <a:pt x="1255" y="3790"/>
                </a:cubicBezTo>
                <a:lnTo>
                  <a:pt x="0" y="5038"/>
                </a:lnTo>
                <a:lnTo>
                  <a:pt x="786" y="5824"/>
                </a:lnTo>
                <a:lnTo>
                  <a:pt x="2034" y="4569"/>
                </a:lnTo>
                <a:cubicBezTo>
                  <a:pt x="2441" y="4823"/>
                  <a:pt x="2897" y="4947"/>
                  <a:pt x="3350" y="4947"/>
                </a:cubicBezTo>
                <a:cubicBezTo>
                  <a:pt x="3989" y="4947"/>
                  <a:pt x="4622" y="4700"/>
                  <a:pt x="5099" y="4223"/>
                </a:cubicBezTo>
                <a:cubicBezTo>
                  <a:pt x="6563" y="2758"/>
                  <a:pt x="5683" y="248"/>
                  <a:pt x="3628" y="18"/>
                </a:cubicBezTo>
                <a:cubicBezTo>
                  <a:pt x="3527" y="6"/>
                  <a:pt x="3427" y="0"/>
                  <a:pt x="33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9"/>
          <p:cNvSpPr/>
          <p:nvPr/>
        </p:nvSpPr>
        <p:spPr>
          <a:xfrm>
            <a:off x="7651106" y="1131487"/>
            <a:ext cx="723343" cy="703832"/>
          </a:xfrm>
          <a:custGeom>
            <a:avLst/>
            <a:gdLst/>
            <a:ahLst/>
            <a:cxnLst/>
            <a:rect l="l" t="t" r="r" b="b"/>
            <a:pathLst>
              <a:path w="5982" h="5821" extrusionOk="0">
                <a:moveTo>
                  <a:pt x="786" y="0"/>
                </a:moveTo>
                <a:lnTo>
                  <a:pt x="0" y="787"/>
                </a:lnTo>
                <a:lnTo>
                  <a:pt x="1255" y="2034"/>
                </a:lnTo>
                <a:cubicBezTo>
                  <a:pt x="642" y="3008"/>
                  <a:pt x="786" y="4277"/>
                  <a:pt x="1601" y="5092"/>
                </a:cubicBezTo>
                <a:cubicBezTo>
                  <a:pt x="2102" y="5593"/>
                  <a:pt x="2724" y="5821"/>
                  <a:pt x="3335" y="5821"/>
                </a:cubicBezTo>
                <a:cubicBezTo>
                  <a:pt x="4512" y="5821"/>
                  <a:pt x="5649" y="4979"/>
                  <a:pt x="5806" y="3621"/>
                </a:cubicBezTo>
                <a:cubicBezTo>
                  <a:pt x="5981" y="2058"/>
                  <a:pt x="4723" y="867"/>
                  <a:pt x="3339" y="867"/>
                </a:cubicBezTo>
                <a:cubicBezTo>
                  <a:pt x="2903" y="867"/>
                  <a:pt x="2454" y="985"/>
                  <a:pt x="2034" y="1248"/>
                </a:cubicBezTo>
                <a:lnTo>
                  <a:pt x="7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39"/>
          <p:cNvSpPr/>
          <p:nvPr/>
        </p:nvSpPr>
        <p:spPr>
          <a:xfrm>
            <a:off x="7166666" y="561439"/>
            <a:ext cx="724915" cy="700325"/>
          </a:xfrm>
          <a:custGeom>
            <a:avLst/>
            <a:gdLst/>
            <a:ahLst/>
            <a:cxnLst/>
            <a:rect l="l" t="t" r="r" b="b"/>
            <a:pathLst>
              <a:path w="5995" h="5792" extrusionOk="0">
                <a:moveTo>
                  <a:pt x="5251" y="0"/>
                </a:moveTo>
                <a:lnTo>
                  <a:pt x="4025" y="1226"/>
                </a:lnTo>
                <a:cubicBezTo>
                  <a:pt x="3619" y="974"/>
                  <a:pt x="3165" y="852"/>
                  <a:pt x="2716" y="852"/>
                </a:cubicBezTo>
                <a:cubicBezTo>
                  <a:pt x="1986" y="852"/>
                  <a:pt x="1267" y="1174"/>
                  <a:pt x="780" y="1782"/>
                </a:cubicBezTo>
                <a:cubicBezTo>
                  <a:pt x="1" y="2770"/>
                  <a:pt x="80" y="4183"/>
                  <a:pt x="967" y="5070"/>
                </a:cubicBezTo>
                <a:cubicBezTo>
                  <a:pt x="1449" y="5548"/>
                  <a:pt x="2082" y="5792"/>
                  <a:pt x="2716" y="5792"/>
                </a:cubicBezTo>
                <a:cubicBezTo>
                  <a:pt x="3259" y="5792"/>
                  <a:pt x="3804" y="5613"/>
                  <a:pt x="4256" y="5251"/>
                </a:cubicBezTo>
                <a:cubicBezTo>
                  <a:pt x="5237" y="4472"/>
                  <a:pt x="5475" y="3073"/>
                  <a:pt x="4811" y="2012"/>
                </a:cubicBezTo>
                <a:lnTo>
                  <a:pt x="5994" y="822"/>
                </a:lnTo>
                <a:cubicBezTo>
                  <a:pt x="5872" y="736"/>
                  <a:pt x="5756" y="642"/>
                  <a:pt x="5655" y="541"/>
                </a:cubicBezTo>
                <a:cubicBezTo>
                  <a:pt x="5497" y="382"/>
                  <a:pt x="5360" y="202"/>
                  <a:pt x="52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4" name="Google Shape;634;p39"/>
          <p:cNvGrpSpPr/>
          <p:nvPr/>
        </p:nvGrpSpPr>
        <p:grpSpPr>
          <a:xfrm flipH="1">
            <a:off x="8121500" y="4569045"/>
            <a:ext cx="1022509" cy="572747"/>
            <a:chOff x="-77" y="3784091"/>
            <a:chExt cx="2423582" cy="1357541"/>
          </a:xfrm>
        </p:grpSpPr>
        <p:sp>
          <p:nvSpPr>
            <p:cNvPr id="635" name="Google Shape;635;p3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p39"/>
          <p:cNvGrpSpPr/>
          <p:nvPr/>
        </p:nvGrpSpPr>
        <p:grpSpPr>
          <a:xfrm rot="10800000" flipH="1">
            <a:off x="0" y="-2"/>
            <a:ext cx="1022509" cy="572747"/>
            <a:chOff x="-77" y="3784091"/>
            <a:chExt cx="2423582" cy="1357541"/>
          </a:xfrm>
        </p:grpSpPr>
        <p:sp>
          <p:nvSpPr>
            <p:cNvPr id="641" name="Google Shape;641;p3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6" name="Google Shape;646;p39"/>
          <p:cNvSpPr txBox="1">
            <a:spLocks noGrp="1"/>
          </p:cNvSpPr>
          <p:nvPr>
            <p:ph type="body" idx="1"/>
          </p:nvPr>
        </p:nvSpPr>
        <p:spPr>
          <a:xfrm>
            <a:off x="769548" y="971675"/>
            <a:ext cx="18768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 b="1"/>
              <a:t>Scrapper</a:t>
            </a:r>
            <a:endParaRPr sz="1100"/>
          </a:p>
        </p:txBody>
      </p:sp>
      <p:pic>
        <p:nvPicPr>
          <p:cNvPr id="647" name="Google Shape;6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488" y="1382750"/>
            <a:ext cx="2460725" cy="26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075" y="1629450"/>
            <a:ext cx="3208090" cy="213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0"/>
          <p:cNvSpPr/>
          <p:nvPr/>
        </p:nvSpPr>
        <p:spPr>
          <a:xfrm rot="-2699899">
            <a:off x="7476828" y="401738"/>
            <a:ext cx="399527" cy="381114"/>
          </a:xfrm>
          <a:custGeom>
            <a:avLst/>
            <a:gdLst/>
            <a:ahLst/>
            <a:cxnLst/>
            <a:rect l="l" t="t" r="r" b="b"/>
            <a:pathLst>
              <a:path w="3304" h="3152" extrusionOk="0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rgbClr val="35C2DF">
              <a:alpha val="49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0"/>
          <p:cNvSpPr/>
          <p:nvPr/>
        </p:nvSpPr>
        <p:spPr>
          <a:xfrm rot="-2699899">
            <a:off x="8256116" y="409657"/>
            <a:ext cx="432660" cy="380630"/>
          </a:xfrm>
          <a:custGeom>
            <a:avLst/>
            <a:gdLst/>
            <a:ahLst/>
            <a:cxnLst/>
            <a:rect l="l" t="t" r="r" b="b"/>
            <a:pathLst>
              <a:path w="3578" h="3148" extrusionOk="0">
                <a:moveTo>
                  <a:pt x="1788" y="0"/>
                </a:moveTo>
                <a:cubicBezTo>
                  <a:pt x="1172" y="0"/>
                  <a:pt x="587" y="366"/>
                  <a:pt x="332" y="968"/>
                </a:cubicBezTo>
                <a:cubicBezTo>
                  <a:pt x="0" y="1769"/>
                  <a:pt x="383" y="2692"/>
                  <a:pt x="1183" y="3024"/>
                </a:cubicBezTo>
                <a:cubicBezTo>
                  <a:pt x="1382" y="3108"/>
                  <a:pt x="1588" y="3147"/>
                  <a:pt x="1790" y="3147"/>
                </a:cubicBezTo>
                <a:cubicBezTo>
                  <a:pt x="2405" y="3147"/>
                  <a:pt x="2989" y="2782"/>
                  <a:pt x="3239" y="2180"/>
                </a:cubicBezTo>
                <a:cubicBezTo>
                  <a:pt x="3578" y="1379"/>
                  <a:pt x="3195" y="456"/>
                  <a:pt x="2395" y="124"/>
                </a:cubicBezTo>
                <a:cubicBezTo>
                  <a:pt x="2196" y="40"/>
                  <a:pt x="1990" y="0"/>
                  <a:pt x="1788" y="0"/>
                </a:cubicBezTo>
                <a:close/>
              </a:path>
            </a:pathLst>
          </a:custGeom>
          <a:solidFill>
            <a:srgbClr val="C8AEF8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0"/>
          <p:cNvSpPr/>
          <p:nvPr/>
        </p:nvSpPr>
        <p:spPr>
          <a:xfrm rot="-2699899">
            <a:off x="8254179" y="1203615"/>
            <a:ext cx="418754" cy="380872"/>
          </a:xfrm>
          <a:custGeom>
            <a:avLst/>
            <a:gdLst/>
            <a:ahLst/>
            <a:cxnLst/>
            <a:rect l="l" t="t" r="r" b="b"/>
            <a:pathLst>
              <a:path w="3463" h="3150" extrusionOk="0">
                <a:moveTo>
                  <a:pt x="1740" y="0"/>
                </a:moveTo>
                <a:cubicBezTo>
                  <a:pt x="1022" y="0"/>
                  <a:pt x="376" y="485"/>
                  <a:pt x="203" y="1209"/>
                </a:cubicBezTo>
                <a:cubicBezTo>
                  <a:pt x="1" y="2060"/>
                  <a:pt x="527" y="2904"/>
                  <a:pt x="1371" y="3106"/>
                </a:cubicBezTo>
                <a:cubicBezTo>
                  <a:pt x="1493" y="3135"/>
                  <a:pt x="1615" y="3149"/>
                  <a:pt x="1735" y="3149"/>
                </a:cubicBezTo>
                <a:cubicBezTo>
                  <a:pt x="2447" y="3149"/>
                  <a:pt x="3095" y="2660"/>
                  <a:pt x="3268" y="1938"/>
                </a:cubicBezTo>
                <a:cubicBezTo>
                  <a:pt x="3463" y="1094"/>
                  <a:pt x="2943" y="243"/>
                  <a:pt x="2099" y="41"/>
                </a:cubicBezTo>
                <a:cubicBezTo>
                  <a:pt x="1979" y="13"/>
                  <a:pt x="1858" y="0"/>
                  <a:pt x="1740" y="0"/>
                </a:cubicBezTo>
                <a:close/>
              </a:path>
            </a:pathLst>
          </a:custGeom>
          <a:solidFill>
            <a:srgbClr val="878FFF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0"/>
          <p:cNvSpPr/>
          <p:nvPr/>
        </p:nvSpPr>
        <p:spPr>
          <a:xfrm rot="-2699899">
            <a:off x="7438767" y="1193915"/>
            <a:ext cx="418754" cy="381114"/>
          </a:xfrm>
          <a:custGeom>
            <a:avLst/>
            <a:gdLst/>
            <a:ahLst/>
            <a:cxnLst/>
            <a:rect l="l" t="t" r="r" b="b"/>
            <a:pathLst>
              <a:path w="3463" h="3152" extrusionOk="0">
                <a:moveTo>
                  <a:pt x="1733" y="0"/>
                </a:moveTo>
                <a:cubicBezTo>
                  <a:pt x="1018" y="0"/>
                  <a:pt x="375" y="490"/>
                  <a:pt x="203" y="1212"/>
                </a:cubicBezTo>
                <a:cubicBezTo>
                  <a:pt x="1" y="2056"/>
                  <a:pt x="520" y="2907"/>
                  <a:pt x="1371" y="3109"/>
                </a:cubicBezTo>
                <a:cubicBezTo>
                  <a:pt x="1493" y="3138"/>
                  <a:pt x="1615" y="3152"/>
                  <a:pt x="1735" y="3152"/>
                </a:cubicBezTo>
                <a:cubicBezTo>
                  <a:pt x="2447" y="3152"/>
                  <a:pt x="3094" y="2662"/>
                  <a:pt x="3261" y="1940"/>
                </a:cubicBezTo>
                <a:cubicBezTo>
                  <a:pt x="3463" y="1096"/>
                  <a:pt x="2943" y="245"/>
                  <a:pt x="2099" y="43"/>
                </a:cubicBezTo>
                <a:cubicBezTo>
                  <a:pt x="1976" y="14"/>
                  <a:pt x="1854" y="0"/>
                  <a:pt x="1733" y="0"/>
                </a:cubicBezTo>
                <a:close/>
              </a:path>
            </a:pathLst>
          </a:custGeom>
          <a:solidFill>
            <a:srgbClr val="9154F8">
              <a:alpha val="4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40"/>
          <p:cNvSpPr txBox="1">
            <a:spLocks noGrp="1"/>
          </p:cNvSpPr>
          <p:nvPr>
            <p:ph type="title"/>
          </p:nvPr>
        </p:nvSpPr>
        <p:spPr>
          <a:xfrm>
            <a:off x="264377" y="384452"/>
            <a:ext cx="36225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Web Design</a:t>
            </a:r>
            <a:endParaRPr/>
          </a:p>
        </p:txBody>
      </p:sp>
      <p:sp>
        <p:nvSpPr>
          <p:cNvPr id="658" name="Google Shape;658;p40"/>
          <p:cNvSpPr/>
          <p:nvPr/>
        </p:nvSpPr>
        <p:spPr>
          <a:xfrm>
            <a:off x="7745787" y="121616"/>
            <a:ext cx="723464" cy="703832"/>
          </a:xfrm>
          <a:custGeom>
            <a:avLst/>
            <a:gdLst/>
            <a:ahLst/>
            <a:cxnLst/>
            <a:rect l="l" t="t" r="r" b="b"/>
            <a:pathLst>
              <a:path w="5983" h="5821" extrusionOk="0">
                <a:moveTo>
                  <a:pt x="2652" y="1"/>
                </a:moveTo>
                <a:cubicBezTo>
                  <a:pt x="1473" y="1"/>
                  <a:pt x="333" y="843"/>
                  <a:pt x="176" y="2200"/>
                </a:cubicBezTo>
                <a:cubicBezTo>
                  <a:pt x="1" y="3763"/>
                  <a:pt x="1259" y="4955"/>
                  <a:pt x="2643" y="4955"/>
                </a:cubicBezTo>
                <a:cubicBezTo>
                  <a:pt x="3079" y="4955"/>
                  <a:pt x="3528" y="4836"/>
                  <a:pt x="3948" y="4573"/>
                </a:cubicBezTo>
                <a:lnTo>
                  <a:pt x="5203" y="5821"/>
                </a:lnTo>
                <a:lnTo>
                  <a:pt x="5982" y="5035"/>
                </a:lnTo>
                <a:lnTo>
                  <a:pt x="4735" y="3787"/>
                </a:lnTo>
                <a:cubicBezTo>
                  <a:pt x="5340" y="2813"/>
                  <a:pt x="5196" y="1544"/>
                  <a:pt x="4388" y="729"/>
                </a:cubicBezTo>
                <a:cubicBezTo>
                  <a:pt x="3888" y="228"/>
                  <a:pt x="3265" y="1"/>
                  <a:pt x="26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0"/>
          <p:cNvSpPr/>
          <p:nvPr/>
        </p:nvSpPr>
        <p:spPr>
          <a:xfrm>
            <a:off x="8217984" y="678544"/>
            <a:ext cx="793719" cy="704194"/>
          </a:xfrm>
          <a:custGeom>
            <a:avLst/>
            <a:gdLst/>
            <a:ahLst/>
            <a:cxnLst/>
            <a:rect l="l" t="t" r="r" b="b"/>
            <a:pathLst>
              <a:path w="6564" h="5824" extrusionOk="0">
                <a:moveTo>
                  <a:pt x="3329" y="0"/>
                </a:moveTo>
                <a:cubicBezTo>
                  <a:pt x="1439" y="0"/>
                  <a:pt x="206" y="2117"/>
                  <a:pt x="1255" y="3790"/>
                </a:cubicBezTo>
                <a:lnTo>
                  <a:pt x="0" y="5038"/>
                </a:lnTo>
                <a:lnTo>
                  <a:pt x="786" y="5824"/>
                </a:lnTo>
                <a:lnTo>
                  <a:pt x="2034" y="4569"/>
                </a:lnTo>
                <a:cubicBezTo>
                  <a:pt x="2441" y="4823"/>
                  <a:pt x="2897" y="4947"/>
                  <a:pt x="3350" y="4947"/>
                </a:cubicBezTo>
                <a:cubicBezTo>
                  <a:pt x="3989" y="4947"/>
                  <a:pt x="4622" y="4700"/>
                  <a:pt x="5099" y="4223"/>
                </a:cubicBezTo>
                <a:cubicBezTo>
                  <a:pt x="6563" y="2758"/>
                  <a:pt x="5683" y="248"/>
                  <a:pt x="3628" y="18"/>
                </a:cubicBezTo>
                <a:cubicBezTo>
                  <a:pt x="3527" y="6"/>
                  <a:pt x="3427" y="0"/>
                  <a:pt x="33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0"/>
          <p:cNvSpPr/>
          <p:nvPr/>
        </p:nvSpPr>
        <p:spPr>
          <a:xfrm>
            <a:off x="7651106" y="1131487"/>
            <a:ext cx="723343" cy="703832"/>
          </a:xfrm>
          <a:custGeom>
            <a:avLst/>
            <a:gdLst/>
            <a:ahLst/>
            <a:cxnLst/>
            <a:rect l="l" t="t" r="r" b="b"/>
            <a:pathLst>
              <a:path w="5982" h="5821" extrusionOk="0">
                <a:moveTo>
                  <a:pt x="786" y="0"/>
                </a:moveTo>
                <a:lnTo>
                  <a:pt x="0" y="787"/>
                </a:lnTo>
                <a:lnTo>
                  <a:pt x="1255" y="2034"/>
                </a:lnTo>
                <a:cubicBezTo>
                  <a:pt x="642" y="3008"/>
                  <a:pt x="786" y="4277"/>
                  <a:pt x="1601" y="5092"/>
                </a:cubicBezTo>
                <a:cubicBezTo>
                  <a:pt x="2102" y="5593"/>
                  <a:pt x="2724" y="5821"/>
                  <a:pt x="3335" y="5821"/>
                </a:cubicBezTo>
                <a:cubicBezTo>
                  <a:pt x="4512" y="5821"/>
                  <a:pt x="5649" y="4979"/>
                  <a:pt x="5806" y="3621"/>
                </a:cubicBezTo>
                <a:cubicBezTo>
                  <a:pt x="5981" y="2058"/>
                  <a:pt x="4723" y="867"/>
                  <a:pt x="3339" y="867"/>
                </a:cubicBezTo>
                <a:cubicBezTo>
                  <a:pt x="2903" y="867"/>
                  <a:pt x="2454" y="985"/>
                  <a:pt x="2034" y="1248"/>
                </a:cubicBezTo>
                <a:lnTo>
                  <a:pt x="7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0"/>
          <p:cNvSpPr/>
          <p:nvPr/>
        </p:nvSpPr>
        <p:spPr>
          <a:xfrm>
            <a:off x="7166666" y="561439"/>
            <a:ext cx="724915" cy="700325"/>
          </a:xfrm>
          <a:custGeom>
            <a:avLst/>
            <a:gdLst/>
            <a:ahLst/>
            <a:cxnLst/>
            <a:rect l="l" t="t" r="r" b="b"/>
            <a:pathLst>
              <a:path w="5995" h="5792" extrusionOk="0">
                <a:moveTo>
                  <a:pt x="5251" y="0"/>
                </a:moveTo>
                <a:lnTo>
                  <a:pt x="4025" y="1226"/>
                </a:lnTo>
                <a:cubicBezTo>
                  <a:pt x="3619" y="974"/>
                  <a:pt x="3165" y="852"/>
                  <a:pt x="2716" y="852"/>
                </a:cubicBezTo>
                <a:cubicBezTo>
                  <a:pt x="1986" y="852"/>
                  <a:pt x="1267" y="1174"/>
                  <a:pt x="780" y="1782"/>
                </a:cubicBezTo>
                <a:cubicBezTo>
                  <a:pt x="1" y="2770"/>
                  <a:pt x="80" y="4183"/>
                  <a:pt x="967" y="5070"/>
                </a:cubicBezTo>
                <a:cubicBezTo>
                  <a:pt x="1449" y="5548"/>
                  <a:pt x="2082" y="5792"/>
                  <a:pt x="2716" y="5792"/>
                </a:cubicBezTo>
                <a:cubicBezTo>
                  <a:pt x="3259" y="5792"/>
                  <a:pt x="3804" y="5613"/>
                  <a:pt x="4256" y="5251"/>
                </a:cubicBezTo>
                <a:cubicBezTo>
                  <a:pt x="5237" y="4472"/>
                  <a:pt x="5475" y="3073"/>
                  <a:pt x="4811" y="2012"/>
                </a:cubicBezTo>
                <a:lnTo>
                  <a:pt x="5994" y="822"/>
                </a:lnTo>
                <a:cubicBezTo>
                  <a:pt x="5872" y="736"/>
                  <a:pt x="5756" y="642"/>
                  <a:pt x="5655" y="541"/>
                </a:cubicBezTo>
                <a:cubicBezTo>
                  <a:pt x="5497" y="382"/>
                  <a:pt x="5360" y="202"/>
                  <a:pt x="52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2" name="Google Shape;662;p40"/>
          <p:cNvGrpSpPr/>
          <p:nvPr/>
        </p:nvGrpSpPr>
        <p:grpSpPr>
          <a:xfrm flipH="1">
            <a:off x="8121500" y="4569045"/>
            <a:ext cx="1022509" cy="572747"/>
            <a:chOff x="-77" y="3784091"/>
            <a:chExt cx="2423582" cy="1357541"/>
          </a:xfrm>
        </p:grpSpPr>
        <p:sp>
          <p:nvSpPr>
            <p:cNvPr id="663" name="Google Shape;663;p4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8" name="Google Shape;668;p40"/>
          <p:cNvGrpSpPr/>
          <p:nvPr/>
        </p:nvGrpSpPr>
        <p:grpSpPr>
          <a:xfrm rot="10800000" flipH="1">
            <a:off x="0" y="-2"/>
            <a:ext cx="1022509" cy="572747"/>
            <a:chOff x="-77" y="3784091"/>
            <a:chExt cx="2423582" cy="1357541"/>
          </a:xfrm>
        </p:grpSpPr>
        <p:sp>
          <p:nvSpPr>
            <p:cNvPr id="669" name="Google Shape;669;p4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4" name="Google Shape;674;p40"/>
          <p:cNvSpPr txBox="1">
            <a:spLocks noGrp="1"/>
          </p:cNvSpPr>
          <p:nvPr>
            <p:ph type="body" idx="1"/>
          </p:nvPr>
        </p:nvSpPr>
        <p:spPr>
          <a:xfrm>
            <a:off x="769543" y="971670"/>
            <a:ext cx="73521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 b="1"/>
              <a:t>Password Generator</a:t>
            </a:r>
            <a:endParaRPr sz="1100"/>
          </a:p>
        </p:txBody>
      </p:sp>
      <p:pic>
        <p:nvPicPr>
          <p:cNvPr id="675" name="Google Shape;6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050" y="1382750"/>
            <a:ext cx="6801527" cy="3514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1"/>
          <p:cNvSpPr txBox="1">
            <a:spLocks noGrp="1"/>
          </p:cNvSpPr>
          <p:nvPr>
            <p:ph type="subTitle" idx="1"/>
          </p:nvPr>
        </p:nvSpPr>
        <p:spPr>
          <a:xfrm>
            <a:off x="1149350" y="1499611"/>
            <a:ext cx="2578813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Dynamic Malware Analysis</a:t>
            </a:r>
            <a:endParaRPr/>
          </a:p>
        </p:txBody>
      </p:sp>
      <p:sp>
        <p:nvSpPr>
          <p:cNvPr id="681" name="Google Shape;681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682" name="Google Shape;682;p41"/>
          <p:cNvSpPr txBox="1">
            <a:spLocks noGrp="1"/>
          </p:cNvSpPr>
          <p:nvPr>
            <p:ph type="subTitle" idx="2"/>
          </p:nvPr>
        </p:nvSpPr>
        <p:spPr>
          <a:xfrm>
            <a:off x="825500" y="1799502"/>
            <a:ext cx="2902863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Integration of real-time behavioral analysis in sandbox environments.</a:t>
            </a:r>
            <a:endParaRPr/>
          </a:p>
        </p:txBody>
      </p:sp>
      <p:sp>
        <p:nvSpPr>
          <p:cNvPr id="683" name="Google Shape;683;p41"/>
          <p:cNvSpPr txBox="1">
            <a:spLocks noGrp="1"/>
          </p:cNvSpPr>
          <p:nvPr>
            <p:ph type="subTitle" idx="3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Real-Time Threat Feeds</a:t>
            </a:r>
            <a:endParaRPr/>
          </a:p>
        </p:txBody>
      </p:sp>
      <p:sp>
        <p:nvSpPr>
          <p:cNvPr id="684" name="Google Shape;684;p41"/>
          <p:cNvSpPr txBox="1">
            <a:spLocks noGrp="1"/>
          </p:cNvSpPr>
          <p:nvPr>
            <p:ph type="subTitle" idx="4"/>
          </p:nvPr>
        </p:nvSpPr>
        <p:spPr>
          <a:xfrm>
            <a:off x="476250" y="2826240"/>
            <a:ext cx="3251875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Integration with WHOIS databases and DNS-based blacklists (DNSBL).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85" name="Google Shape;685;p41"/>
          <p:cNvSpPr txBox="1">
            <a:spLocks noGrp="1"/>
          </p:cNvSpPr>
          <p:nvPr>
            <p:ph type="subTitle" idx="5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Multi-platform Support</a:t>
            </a:r>
            <a:endParaRPr/>
          </a:p>
        </p:txBody>
      </p:sp>
      <p:sp>
        <p:nvSpPr>
          <p:cNvPr id="686" name="Google Shape;686;p41"/>
          <p:cNvSpPr txBox="1">
            <a:spLocks noGrp="1"/>
          </p:cNvSpPr>
          <p:nvPr>
            <p:ph type="subTitle" idx="6"/>
          </p:nvPr>
        </p:nvSpPr>
        <p:spPr>
          <a:xfrm>
            <a:off x="5416012" y="1799502"/>
            <a:ext cx="3937537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Development of compatible mobile and desktop applications.</a:t>
            </a:r>
            <a:endParaRPr/>
          </a:p>
        </p:txBody>
      </p:sp>
      <p:sp>
        <p:nvSpPr>
          <p:cNvPr id="687" name="Google Shape;687;p41"/>
          <p:cNvSpPr txBox="1">
            <a:spLocks noGrp="1"/>
          </p:cNvSpPr>
          <p:nvPr>
            <p:ph type="subTitle" idx="7"/>
          </p:nvPr>
        </p:nvSpPr>
        <p:spPr>
          <a:xfrm>
            <a:off x="358855" y="3553100"/>
            <a:ext cx="33693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Enhanced User Authentication</a:t>
            </a: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subTitle" idx="8"/>
          </p:nvPr>
        </p:nvSpPr>
        <p:spPr>
          <a:xfrm>
            <a:off x="359075" y="3853000"/>
            <a:ext cx="3369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9998" lvl="0" indent="-8999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Implementation of JWT-based authentication and role-based authorization.</a:t>
            </a:r>
            <a:endParaRPr/>
          </a:p>
          <a:p>
            <a:pPr marL="89998" lvl="0" indent="-8999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89999" lvl="0" indent="-89999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9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Real-Time Notifications</a:t>
            </a:r>
            <a:endParaRPr/>
          </a:p>
        </p:txBody>
      </p:sp>
      <p:sp>
        <p:nvSpPr>
          <p:cNvPr id="690" name="Google Shape;690;p41"/>
          <p:cNvSpPr txBox="1">
            <a:spLocks noGrp="1"/>
          </p:cNvSpPr>
          <p:nvPr>
            <p:ph type="subTitle" idx="13"/>
          </p:nvPr>
        </p:nvSpPr>
        <p:spPr>
          <a:xfrm>
            <a:off x="5416125" y="2826250"/>
            <a:ext cx="3600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Instant alerts on threat detection (malware, phishing URLs, password breaches).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1" name="Google Shape;691;p41"/>
          <p:cNvSpPr txBox="1">
            <a:spLocks noGrp="1"/>
          </p:cNvSpPr>
          <p:nvPr>
            <p:ph type="subTitle" idx="14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Advanced OSINT Features</a:t>
            </a:r>
            <a:endParaRPr/>
          </a:p>
        </p:txBody>
      </p:sp>
      <p:sp>
        <p:nvSpPr>
          <p:cNvPr id="692" name="Google Shape;692;p41"/>
          <p:cNvSpPr txBox="1">
            <a:spLocks noGrp="1"/>
          </p:cNvSpPr>
          <p:nvPr>
            <p:ph type="subTitle" idx="15"/>
          </p:nvPr>
        </p:nvSpPr>
        <p:spPr>
          <a:xfrm>
            <a:off x="5416012" y="3852989"/>
            <a:ext cx="3600987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62101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Expanded scraping capabilities for deeper user profiling.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grpSp>
        <p:nvGrpSpPr>
          <p:cNvPr id="693" name="Google Shape;693;p41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694" name="Google Shape;694;p4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294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4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214438"/>
            <a:ext cx="8382000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384" name="Google Shape;384;p25"/>
          <p:cNvSpPr txBox="1"/>
          <p:nvPr/>
        </p:nvSpPr>
        <p:spPr>
          <a:xfrm>
            <a:off x="723900" y="4229100"/>
            <a:ext cx="77040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00" y="1923000"/>
            <a:ext cx="8839203" cy="1428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Project Aim</a:t>
            </a:r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Domain Check</a:t>
            </a:r>
            <a:endParaRPr/>
          </a:p>
        </p:txBody>
      </p:sp>
      <p:sp>
        <p:nvSpPr>
          <p:cNvPr id="392" name="Google Shape;392;p26"/>
          <p:cNvSpPr txBox="1">
            <a:spLocks noGrp="1"/>
          </p:cNvSpPr>
          <p:nvPr>
            <p:ph type="title" idx="2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3" name="Google Shape;393;p26"/>
          <p:cNvSpPr txBox="1">
            <a:spLocks noGrp="1"/>
          </p:cNvSpPr>
          <p:nvPr>
            <p:ph type="subTitle" idx="3"/>
          </p:nvPr>
        </p:nvSpPr>
        <p:spPr>
          <a:xfrm>
            <a:off x="720100" y="2070516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Instantly identify malicious or phishing domains using intelligent analysis.</a:t>
            </a:r>
            <a:endParaRPr/>
          </a:p>
        </p:txBody>
      </p:sp>
      <p:sp>
        <p:nvSpPr>
          <p:cNvPr id="394" name="Google Shape;394;p26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Domain Information</a:t>
            </a:r>
            <a:endParaRPr/>
          </a:p>
        </p:txBody>
      </p:sp>
      <p:sp>
        <p:nvSpPr>
          <p:cNvPr id="395" name="Google Shape;395;p26"/>
          <p:cNvSpPr txBox="1">
            <a:spLocks noGrp="1"/>
          </p:cNvSpPr>
          <p:nvPr>
            <p:ph type="title" idx="5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6"/>
          </p:nvPr>
        </p:nvSpPr>
        <p:spPr>
          <a:xfrm>
            <a:off x="3248725" y="2070525"/>
            <a:ext cx="26424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Retrieve detailed domain insights and security indicators.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7" name="Google Shape;397;p26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PE Analysis</a:t>
            </a:r>
            <a:endParaRPr/>
          </a:p>
        </p:txBody>
      </p:sp>
      <p:sp>
        <p:nvSpPr>
          <p:cNvPr id="398" name="Google Shape;398;p26"/>
          <p:cNvSpPr txBox="1">
            <a:spLocks noGrp="1"/>
          </p:cNvSpPr>
          <p:nvPr>
            <p:ph type="title" idx="8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9" name="Google Shape;399;p26"/>
          <p:cNvSpPr txBox="1">
            <a:spLocks noGrp="1"/>
          </p:cNvSpPr>
          <p:nvPr>
            <p:ph type="subTitle" idx="9"/>
          </p:nvPr>
        </p:nvSpPr>
        <p:spPr>
          <a:xfrm>
            <a:off x="5891125" y="2070525"/>
            <a:ext cx="29454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Quickly analyze executable files to detect malware through static header inspection.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0" name="Google Shape;400;p26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FFFF"/>
                </a:solidFill>
              </a:rPr>
              <a:t>Scraper Tool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401" name="Google Shape;401;p26"/>
          <p:cNvSpPr txBox="1">
            <a:spLocks noGrp="1"/>
          </p:cNvSpPr>
          <p:nvPr>
            <p:ph type="title" idx="14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2" name="Google Shape;402;p26"/>
          <p:cNvSpPr txBox="1">
            <a:spLocks noGrp="1"/>
          </p:cNvSpPr>
          <p:nvPr>
            <p:ph type="subTitle" idx="15"/>
          </p:nvPr>
        </p:nvSpPr>
        <p:spPr>
          <a:xfrm>
            <a:off x="538275" y="3771575"/>
            <a:ext cx="27105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Efficiently collect publicly available user data for security analysis.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3" name="Google Shape;403;p26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Password Generator</a:t>
            </a:r>
            <a:endParaRPr/>
          </a:p>
        </p:txBody>
      </p:sp>
      <p:sp>
        <p:nvSpPr>
          <p:cNvPr id="404" name="Google Shape;404;p26"/>
          <p:cNvSpPr txBox="1">
            <a:spLocks noGrp="1"/>
          </p:cNvSpPr>
          <p:nvPr>
            <p:ph type="title" idx="17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05" name="Google Shape;405;p26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Generate secure, personalized passwords based on user’s digital footprint.</a:t>
            </a:r>
            <a:endParaRPr/>
          </a:p>
        </p:txBody>
      </p:sp>
      <p:sp>
        <p:nvSpPr>
          <p:cNvPr id="406" name="Google Shape;406;p26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OSINT Operations</a:t>
            </a:r>
            <a:endParaRPr/>
          </a:p>
        </p:txBody>
      </p:sp>
      <p:sp>
        <p:nvSpPr>
          <p:cNvPr id="407" name="Google Shape;407;p26"/>
          <p:cNvSpPr txBox="1">
            <a:spLocks noGrp="1"/>
          </p:cNvSpPr>
          <p:nvPr>
            <p:ph type="title" idx="20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8" name="Google Shape;408;p26"/>
          <p:cNvSpPr txBox="1">
            <a:spLocks noGrp="1"/>
          </p:cNvSpPr>
          <p:nvPr>
            <p:ph type="subTitle" idx="21"/>
          </p:nvPr>
        </p:nvSpPr>
        <p:spPr>
          <a:xfrm>
            <a:off x="5891125" y="3771575"/>
            <a:ext cx="28584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Leverage Open-Source Intelligence techniques to enhance cybersecurity.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1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"/>
              <a:t>Used Technologies</a:t>
            </a:r>
            <a:endParaRPr/>
          </a:p>
        </p:txBody>
      </p:sp>
      <p:sp>
        <p:nvSpPr>
          <p:cNvPr id="414" name="Google Shape;414;p27"/>
          <p:cNvSpPr txBox="1"/>
          <p:nvPr/>
        </p:nvSpPr>
        <p:spPr>
          <a:xfrm>
            <a:off x="1654500" y="1418875"/>
            <a:ext cx="41844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HTML &amp; CSS: Responsive and clean user interfaces.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JavaScript (Vanilla JS): Simple yet dynamic front-end interactions</a:t>
            </a:r>
            <a:endParaRPr sz="1000">
              <a:solidFill>
                <a:schemeClr val="lt1"/>
              </a:solidFill>
            </a:endParaRPr>
          </a:p>
          <a:p>
            <a:pPr marL="285750" marR="0" lvl="2" indent="-2222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7"/>
          <p:cNvSpPr txBox="1">
            <a:spLocks noGrp="1"/>
          </p:cNvSpPr>
          <p:nvPr>
            <p:ph type="title"/>
          </p:nvPr>
        </p:nvSpPr>
        <p:spPr>
          <a:xfrm>
            <a:off x="1223775" y="1028825"/>
            <a:ext cx="32769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Frontend</a:t>
            </a:r>
            <a:endParaRPr sz="1500"/>
          </a:p>
        </p:txBody>
      </p:sp>
      <p:sp>
        <p:nvSpPr>
          <p:cNvPr id="416" name="Google Shape;416;p27"/>
          <p:cNvSpPr txBox="1"/>
          <p:nvPr/>
        </p:nvSpPr>
        <p:spPr>
          <a:xfrm>
            <a:off x="1615675" y="2475800"/>
            <a:ext cx="4184400" cy="10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2" indent="-2222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Python Flask: Lightweight REST API services.</a:t>
            </a:r>
            <a:endParaRPr sz="1000">
              <a:solidFill>
                <a:schemeClr val="lt1"/>
              </a:solidFill>
            </a:endParaRPr>
          </a:p>
          <a:p>
            <a:pPr marL="285750" marR="0" lvl="2" indent="-2222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Scikit-learn: Powerful machine learning framework.</a:t>
            </a:r>
            <a:endParaRPr sz="1000">
              <a:solidFill>
                <a:schemeClr val="lt1"/>
              </a:solidFill>
            </a:endParaRPr>
          </a:p>
          <a:p>
            <a:pPr marL="285750" marR="0" lvl="2" indent="-2222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Joblib: Efficient model serialization and deployment.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17" name="Google Shape;417;p27"/>
          <p:cNvSpPr txBox="1">
            <a:spLocks noGrp="1"/>
          </p:cNvSpPr>
          <p:nvPr>
            <p:ph type="title"/>
          </p:nvPr>
        </p:nvSpPr>
        <p:spPr>
          <a:xfrm>
            <a:off x="1223775" y="2085800"/>
            <a:ext cx="32769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Backend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1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"/>
              <a:t>Used Technologies</a:t>
            </a:r>
            <a:endParaRPr/>
          </a:p>
        </p:txBody>
      </p:sp>
      <p:sp>
        <p:nvSpPr>
          <p:cNvPr id="423" name="Google Shape;423;p28"/>
          <p:cNvSpPr txBox="1"/>
          <p:nvPr/>
        </p:nvSpPr>
        <p:spPr>
          <a:xfrm>
            <a:off x="1654500" y="1418875"/>
            <a:ext cx="4184400" cy="1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2" indent="-2222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Random Forest: Malware detection with header-based analysis.</a:t>
            </a:r>
            <a:endParaRPr sz="1000">
              <a:solidFill>
                <a:schemeClr val="lt1"/>
              </a:solidFill>
            </a:endParaRPr>
          </a:p>
          <a:p>
            <a:pPr marL="285750" marR="0" lvl="2" indent="-2222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Logistic Regression: Domain trust evaluation through URL analysis.</a:t>
            </a:r>
            <a:endParaRPr sz="1000">
              <a:solidFill>
                <a:schemeClr val="lt1"/>
              </a:solidFill>
            </a:endParaRPr>
          </a:p>
          <a:p>
            <a:pPr marL="285750" marR="0" lvl="2" indent="-2222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TF-IDF: Efficient text-based feature extraction.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24" name="Google Shape;424;p28"/>
          <p:cNvSpPr txBox="1">
            <a:spLocks noGrp="1"/>
          </p:cNvSpPr>
          <p:nvPr>
            <p:ph type="title"/>
          </p:nvPr>
        </p:nvSpPr>
        <p:spPr>
          <a:xfrm>
            <a:off x="1223775" y="1028825"/>
            <a:ext cx="32769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Machine Learning &amp; Analysis</a:t>
            </a:r>
            <a:endParaRPr sz="1500"/>
          </a:p>
        </p:txBody>
      </p:sp>
      <p:sp>
        <p:nvSpPr>
          <p:cNvPr id="425" name="Google Shape;425;p28"/>
          <p:cNvSpPr txBox="1"/>
          <p:nvPr/>
        </p:nvSpPr>
        <p:spPr>
          <a:xfrm>
            <a:off x="1654500" y="2856850"/>
            <a:ext cx="41844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2" indent="-2222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Requests &amp; BeautifulSoup: Public data extraction from web sources.</a:t>
            </a:r>
            <a:endParaRPr sz="1000">
              <a:solidFill>
                <a:schemeClr val="lt1"/>
              </a:solidFill>
            </a:endParaRPr>
          </a:p>
          <a:p>
            <a:pPr marL="285750" marR="0" lvl="2" indent="-2222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Tkinter: Standalone GUI for secure local OSINT operations.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26" name="Google Shape;426;p28"/>
          <p:cNvSpPr txBox="1">
            <a:spLocks noGrp="1"/>
          </p:cNvSpPr>
          <p:nvPr>
            <p:ph type="title"/>
          </p:nvPr>
        </p:nvSpPr>
        <p:spPr>
          <a:xfrm>
            <a:off x="1223775" y="2466800"/>
            <a:ext cx="32769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OSINT &amp; Utilities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9"/>
          <p:cNvSpPr txBox="1">
            <a:spLocks noGrp="1"/>
          </p:cNvSpPr>
          <p:nvPr>
            <p:ph type="title"/>
          </p:nvPr>
        </p:nvSpPr>
        <p:spPr>
          <a:xfrm>
            <a:off x="7168850" y="2051925"/>
            <a:ext cx="19053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Application Diagram</a:t>
            </a:r>
            <a:endParaRPr/>
          </a:p>
        </p:txBody>
      </p:sp>
      <p:grpSp>
        <p:nvGrpSpPr>
          <p:cNvPr id="432" name="Google Shape;432;p29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8" name="Google Shape;438;p29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p29"/>
          <p:cNvGrpSpPr/>
          <p:nvPr/>
        </p:nvGrpSpPr>
        <p:grpSpPr>
          <a:xfrm>
            <a:off x="6713322" y="1013625"/>
            <a:ext cx="95400" cy="3116250"/>
            <a:chOff x="4524300" y="1013625"/>
            <a:chExt cx="95400" cy="3116250"/>
          </a:xfrm>
        </p:grpSpPr>
        <p:sp>
          <p:nvSpPr>
            <p:cNvPr id="445" name="Google Shape;445;p2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294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11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1" name="Google Shape;4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275" y="979050"/>
            <a:ext cx="4674374" cy="31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0"/>
          <p:cNvSpPr/>
          <p:nvPr/>
        </p:nvSpPr>
        <p:spPr>
          <a:xfrm rot="-2699901">
            <a:off x="7476829" y="401739"/>
            <a:ext cx="399523" cy="381115"/>
          </a:xfrm>
          <a:custGeom>
            <a:avLst/>
            <a:gdLst/>
            <a:ahLst/>
            <a:cxnLst/>
            <a:rect l="l" t="t" r="r" b="b"/>
            <a:pathLst>
              <a:path w="3304" h="3152" extrusionOk="0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rgbClr val="35C2DF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0"/>
          <p:cNvSpPr/>
          <p:nvPr/>
        </p:nvSpPr>
        <p:spPr>
          <a:xfrm rot="-2699899">
            <a:off x="8256116" y="409657"/>
            <a:ext cx="432660" cy="380630"/>
          </a:xfrm>
          <a:custGeom>
            <a:avLst/>
            <a:gdLst/>
            <a:ahLst/>
            <a:cxnLst/>
            <a:rect l="l" t="t" r="r" b="b"/>
            <a:pathLst>
              <a:path w="3578" h="3148" extrusionOk="0">
                <a:moveTo>
                  <a:pt x="1788" y="0"/>
                </a:moveTo>
                <a:cubicBezTo>
                  <a:pt x="1172" y="0"/>
                  <a:pt x="587" y="366"/>
                  <a:pt x="332" y="968"/>
                </a:cubicBezTo>
                <a:cubicBezTo>
                  <a:pt x="0" y="1769"/>
                  <a:pt x="383" y="2692"/>
                  <a:pt x="1183" y="3024"/>
                </a:cubicBezTo>
                <a:cubicBezTo>
                  <a:pt x="1382" y="3108"/>
                  <a:pt x="1588" y="3147"/>
                  <a:pt x="1790" y="3147"/>
                </a:cubicBezTo>
                <a:cubicBezTo>
                  <a:pt x="2405" y="3147"/>
                  <a:pt x="2989" y="2782"/>
                  <a:pt x="3239" y="2180"/>
                </a:cubicBezTo>
                <a:cubicBezTo>
                  <a:pt x="3578" y="1379"/>
                  <a:pt x="3195" y="456"/>
                  <a:pt x="2395" y="124"/>
                </a:cubicBezTo>
                <a:cubicBezTo>
                  <a:pt x="2196" y="40"/>
                  <a:pt x="1990" y="0"/>
                  <a:pt x="1788" y="0"/>
                </a:cubicBezTo>
                <a:close/>
              </a:path>
            </a:pathLst>
          </a:custGeom>
          <a:solidFill>
            <a:srgbClr val="C8AEF8">
              <a:alpha val="5843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0"/>
          <p:cNvSpPr/>
          <p:nvPr/>
        </p:nvSpPr>
        <p:spPr>
          <a:xfrm rot="-2699901">
            <a:off x="8254180" y="1203616"/>
            <a:ext cx="418750" cy="380873"/>
          </a:xfrm>
          <a:custGeom>
            <a:avLst/>
            <a:gdLst/>
            <a:ahLst/>
            <a:cxnLst/>
            <a:rect l="l" t="t" r="r" b="b"/>
            <a:pathLst>
              <a:path w="3463" h="3150" extrusionOk="0">
                <a:moveTo>
                  <a:pt x="1740" y="0"/>
                </a:moveTo>
                <a:cubicBezTo>
                  <a:pt x="1022" y="0"/>
                  <a:pt x="376" y="485"/>
                  <a:pt x="203" y="1209"/>
                </a:cubicBezTo>
                <a:cubicBezTo>
                  <a:pt x="1" y="2060"/>
                  <a:pt x="527" y="2904"/>
                  <a:pt x="1371" y="3106"/>
                </a:cubicBezTo>
                <a:cubicBezTo>
                  <a:pt x="1493" y="3135"/>
                  <a:pt x="1615" y="3149"/>
                  <a:pt x="1735" y="3149"/>
                </a:cubicBezTo>
                <a:cubicBezTo>
                  <a:pt x="2447" y="3149"/>
                  <a:pt x="3095" y="2660"/>
                  <a:pt x="3268" y="1938"/>
                </a:cubicBezTo>
                <a:cubicBezTo>
                  <a:pt x="3463" y="1094"/>
                  <a:pt x="2943" y="243"/>
                  <a:pt x="2099" y="41"/>
                </a:cubicBezTo>
                <a:cubicBezTo>
                  <a:pt x="1979" y="13"/>
                  <a:pt x="1858" y="0"/>
                  <a:pt x="1740" y="0"/>
                </a:cubicBezTo>
                <a:close/>
              </a:path>
            </a:pathLst>
          </a:custGeom>
          <a:solidFill>
            <a:srgbClr val="878FFF">
              <a:alpha val="5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0"/>
          <p:cNvSpPr/>
          <p:nvPr/>
        </p:nvSpPr>
        <p:spPr>
          <a:xfrm rot="-2699901">
            <a:off x="7438768" y="1193916"/>
            <a:ext cx="418750" cy="381115"/>
          </a:xfrm>
          <a:custGeom>
            <a:avLst/>
            <a:gdLst/>
            <a:ahLst/>
            <a:cxnLst/>
            <a:rect l="l" t="t" r="r" b="b"/>
            <a:pathLst>
              <a:path w="3463" h="3152" extrusionOk="0">
                <a:moveTo>
                  <a:pt x="1733" y="0"/>
                </a:moveTo>
                <a:cubicBezTo>
                  <a:pt x="1018" y="0"/>
                  <a:pt x="375" y="490"/>
                  <a:pt x="203" y="1212"/>
                </a:cubicBezTo>
                <a:cubicBezTo>
                  <a:pt x="1" y="2056"/>
                  <a:pt x="520" y="2907"/>
                  <a:pt x="1371" y="3109"/>
                </a:cubicBezTo>
                <a:cubicBezTo>
                  <a:pt x="1493" y="3138"/>
                  <a:pt x="1615" y="3152"/>
                  <a:pt x="1735" y="3152"/>
                </a:cubicBezTo>
                <a:cubicBezTo>
                  <a:pt x="2447" y="3152"/>
                  <a:pt x="3094" y="2662"/>
                  <a:pt x="3261" y="1940"/>
                </a:cubicBezTo>
                <a:cubicBezTo>
                  <a:pt x="3463" y="1096"/>
                  <a:pt x="2943" y="245"/>
                  <a:pt x="2099" y="43"/>
                </a:cubicBezTo>
                <a:cubicBezTo>
                  <a:pt x="1976" y="14"/>
                  <a:pt x="1854" y="0"/>
                  <a:pt x="1733" y="0"/>
                </a:cubicBezTo>
                <a:close/>
              </a:path>
            </a:pathLst>
          </a:custGeom>
          <a:solidFill>
            <a:srgbClr val="9154F8">
              <a:alpha val="4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0"/>
          <p:cNvSpPr txBox="1">
            <a:spLocks noGrp="1"/>
          </p:cNvSpPr>
          <p:nvPr>
            <p:ph type="title"/>
          </p:nvPr>
        </p:nvSpPr>
        <p:spPr>
          <a:xfrm>
            <a:off x="264377" y="384452"/>
            <a:ext cx="3622409" cy="57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Functional Design</a:t>
            </a:r>
            <a:endParaRPr/>
          </a:p>
        </p:txBody>
      </p:sp>
      <p:sp>
        <p:nvSpPr>
          <p:cNvPr id="461" name="Google Shape;461;p30"/>
          <p:cNvSpPr/>
          <p:nvPr/>
        </p:nvSpPr>
        <p:spPr>
          <a:xfrm>
            <a:off x="7745787" y="121616"/>
            <a:ext cx="723471" cy="703838"/>
          </a:xfrm>
          <a:custGeom>
            <a:avLst/>
            <a:gdLst/>
            <a:ahLst/>
            <a:cxnLst/>
            <a:rect l="l" t="t" r="r" b="b"/>
            <a:pathLst>
              <a:path w="5983" h="5821" extrusionOk="0">
                <a:moveTo>
                  <a:pt x="2652" y="1"/>
                </a:moveTo>
                <a:cubicBezTo>
                  <a:pt x="1473" y="1"/>
                  <a:pt x="333" y="843"/>
                  <a:pt x="176" y="2200"/>
                </a:cubicBezTo>
                <a:cubicBezTo>
                  <a:pt x="1" y="3763"/>
                  <a:pt x="1259" y="4955"/>
                  <a:pt x="2643" y="4955"/>
                </a:cubicBezTo>
                <a:cubicBezTo>
                  <a:pt x="3079" y="4955"/>
                  <a:pt x="3528" y="4836"/>
                  <a:pt x="3948" y="4573"/>
                </a:cubicBezTo>
                <a:lnTo>
                  <a:pt x="5203" y="5821"/>
                </a:lnTo>
                <a:lnTo>
                  <a:pt x="5982" y="5035"/>
                </a:lnTo>
                <a:lnTo>
                  <a:pt x="4735" y="3787"/>
                </a:lnTo>
                <a:cubicBezTo>
                  <a:pt x="5340" y="2813"/>
                  <a:pt x="5196" y="1544"/>
                  <a:pt x="4388" y="729"/>
                </a:cubicBezTo>
                <a:cubicBezTo>
                  <a:pt x="3888" y="228"/>
                  <a:pt x="3265" y="1"/>
                  <a:pt x="26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0"/>
          <p:cNvSpPr/>
          <p:nvPr/>
        </p:nvSpPr>
        <p:spPr>
          <a:xfrm>
            <a:off x="8217984" y="678544"/>
            <a:ext cx="793726" cy="704201"/>
          </a:xfrm>
          <a:custGeom>
            <a:avLst/>
            <a:gdLst/>
            <a:ahLst/>
            <a:cxnLst/>
            <a:rect l="l" t="t" r="r" b="b"/>
            <a:pathLst>
              <a:path w="6564" h="5824" extrusionOk="0">
                <a:moveTo>
                  <a:pt x="3329" y="0"/>
                </a:moveTo>
                <a:cubicBezTo>
                  <a:pt x="1439" y="0"/>
                  <a:pt x="206" y="2117"/>
                  <a:pt x="1255" y="3790"/>
                </a:cubicBezTo>
                <a:lnTo>
                  <a:pt x="0" y="5038"/>
                </a:lnTo>
                <a:lnTo>
                  <a:pt x="786" y="5824"/>
                </a:lnTo>
                <a:lnTo>
                  <a:pt x="2034" y="4569"/>
                </a:lnTo>
                <a:cubicBezTo>
                  <a:pt x="2441" y="4823"/>
                  <a:pt x="2897" y="4947"/>
                  <a:pt x="3350" y="4947"/>
                </a:cubicBezTo>
                <a:cubicBezTo>
                  <a:pt x="3989" y="4947"/>
                  <a:pt x="4622" y="4700"/>
                  <a:pt x="5099" y="4223"/>
                </a:cubicBezTo>
                <a:cubicBezTo>
                  <a:pt x="6563" y="2758"/>
                  <a:pt x="5683" y="248"/>
                  <a:pt x="3628" y="18"/>
                </a:cubicBezTo>
                <a:cubicBezTo>
                  <a:pt x="3527" y="6"/>
                  <a:pt x="3427" y="0"/>
                  <a:pt x="33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0"/>
          <p:cNvSpPr/>
          <p:nvPr/>
        </p:nvSpPr>
        <p:spPr>
          <a:xfrm>
            <a:off x="7651106" y="1131487"/>
            <a:ext cx="723350" cy="703838"/>
          </a:xfrm>
          <a:custGeom>
            <a:avLst/>
            <a:gdLst/>
            <a:ahLst/>
            <a:cxnLst/>
            <a:rect l="l" t="t" r="r" b="b"/>
            <a:pathLst>
              <a:path w="5982" h="5821" extrusionOk="0">
                <a:moveTo>
                  <a:pt x="786" y="0"/>
                </a:moveTo>
                <a:lnTo>
                  <a:pt x="0" y="787"/>
                </a:lnTo>
                <a:lnTo>
                  <a:pt x="1255" y="2034"/>
                </a:lnTo>
                <a:cubicBezTo>
                  <a:pt x="642" y="3008"/>
                  <a:pt x="786" y="4277"/>
                  <a:pt x="1601" y="5092"/>
                </a:cubicBezTo>
                <a:cubicBezTo>
                  <a:pt x="2102" y="5593"/>
                  <a:pt x="2724" y="5821"/>
                  <a:pt x="3335" y="5821"/>
                </a:cubicBezTo>
                <a:cubicBezTo>
                  <a:pt x="4512" y="5821"/>
                  <a:pt x="5649" y="4979"/>
                  <a:pt x="5806" y="3621"/>
                </a:cubicBezTo>
                <a:cubicBezTo>
                  <a:pt x="5981" y="2058"/>
                  <a:pt x="4723" y="867"/>
                  <a:pt x="3339" y="867"/>
                </a:cubicBezTo>
                <a:cubicBezTo>
                  <a:pt x="2903" y="867"/>
                  <a:pt x="2454" y="985"/>
                  <a:pt x="2034" y="1248"/>
                </a:cubicBezTo>
                <a:lnTo>
                  <a:pt x="7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0"/>
          <p:cNvSpPr/>
          <p:nvPr/>
        </p:nvSpPr>
        <p:spPr>
          <a:xfrm>
            <a:off x="7166666" y="561439"/>
            <a:ext cx="724922" cy="700332"/>
          </a:xfrm>
          <a:custGeom>
            <a:avLst/>
            <a:gdLst/>
            <a:ahLst/>
            <a:cxnLst/>
            <a:rect l="l" t="t" r="r" b="b"/>
            <a:pathLst>
              <a:path w="5995" h="5792" extrusionOk="0">
                <a:moveTo>
                  <a:pt x="5251" y="0"/>
                </a:moveTo>
                <a:lnTo>
                  <a:pt x="4025" y="1226"/>
                </a:lnTo>
                <a:cubicBezTo>
                  <a:pt x="3619" y="974"/>
                  <a:pt x="3165" y="852"/>
                  <a:pt x="2716" y="852"/>
                </a:cubicBezTo>
                <a:cubicBezTo>
                  <a:pt x="1986" y="852"/>
                  <a:pt x="1267" y="1174"/>
                  <a:pt x="780" y="1782"/>
                </a:cubicBezTo>
                <a:cubicBezTo>
                  <a:pt x="1" y="2770"/>
                  <a:pt x="80" y="4183"/>
                  <a:pt x="967" y="5070"/>
                </a:cubicBezTo>
                <a:cubicBezTo>
                  <a:pt x="1449" y="5548"/>
                  <a:pt x="2082" y="5792"/>
                  <a:pt x="2716" y="5792"/>
                </a:cubicBezTo>
                <a:cubicBezTo>
                  <a:pt x="3259" y="5792"/>
                  <a:pt x="3804" y="5613"/>
                  <a:pt x="4256" y="5251"/>
                </a:cubicBezTo>
                <a:cubicBezTo>
                  <a:pt x="5237" y="4472"/>
                  <a:pt x="5475" y="3073"/>
                  <a:pt x="4811" y="2012"/>
                </a:cubicBezTo>
                <a:lnTo>
                  <a:pt x="5994" y="822"/>
                </a:lnTo>
                <a:cubicBezTo>
                  <a:pt x="5872" y="736"/>
                  <a:pt x="5756" y="642"/>
                  <a:pt x="5655" y="541"/>
                </a:cubicBezTo>
                <a:cubicBezTo>
                  <a:pt x="5497" y="382"/>
                  <a:pt x="5360" y="202"/>
                  <a:pt x="52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5" name="Google Shape;465;p3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66" name="Google Shape;466;p3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" name="Google Shape;471;p30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472" name="Google Shape;472;p3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0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35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7" name="Google Shape;477;p30"/>
          <p:cNvSpPr txBox="1">
            <a:spLocks noGrp="1"/>
          </p:cNvSpPr>
          <p:nvPr>
            <p:ph type="body" idx="1"/>
          </p:nvPr>
        </p:nvSpPr>
        <p:spPr>
          <a:xfrm>
            <a:off x="769550" y="958950"/>
            <a:ext cx="6595800" cy="3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 b="1"/>
              <a:t>Malware File Detection (PE Analysis)</a:t>
            </a:r>
            <a:endParaRPr sz="1200" b="1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Static header-based analysis without file execution.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Feature extraction (section count, entropy, timestamps).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Real-time binary malware classification using Random Forest.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Detailed analysis results presented clearly on user interface.</a:t>
            </a:r>
            <a:endParaRPr sz="110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Domain Trust Detection (URL Analysis)</a:t>
            </a:r>
            <a:endParaRPr sz="1100" b="1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Tokenization and lexical feature extraction from URLs.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TF-IDF vectorization for effective text representation.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Logistic Regression-based phishing URL detection.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Whitelisting mechanism to reduce false positives.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Instant identification and reporting of suspicious domains.</a:t>
            </a:r>
            <a:endParaRPr sz="110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1"/>
              <a:t>Local GUI Application (Tkinter) - Scraper</a:t>
            </a:r>
            <a:endParaRPr sz="1100" b="1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Standalone application for secure local OSINT operations.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User-friendly interface for non-technical users.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Real-time feedback and progress indication during scraping.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It extracts txt file as output with collected informations.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Uses Selenium to scrape LinkedIn &amp; Twitter profile data.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Uses Instaloader to extract Instagram profile details.</a:t>
            </a:r>
            <a:endParaRPr sz="110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Combines multi-platform results into a unified report.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47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"/>
              <a:t>Machine Learning Methods</a:t>
            </a:r>
            <a:endParaRPr/>
          </a:p>
        </p:txBody>
      </p:sp>
      <p:sp>
        <p:nvSpPr>
          <p:cNvPr id="483" name="Google Shape;483;p31"/>
          <p:cNvSpPr txBox="1"/>
          <p:nvPr/>
        </p:nvSpPr>
        <p:spPr>
          <a:xfrm>
            <a:off x="1654500" y="1418875"/>
            <a:ext cx="7060500" cy="16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Logistic Regression is a linear classification algorithm used to predict binary outcomes </a:t>
            </a:r>
            <a:endParaRPr sz="1000">
              <a:solidFill>
                <a:schemeClr val="lt1"/>
              </a:solidFill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It takes input features (in this case, text transformed by TF-IDF) and learns a linear decision boundary that separates the two classes.</a:t>
            </a:r>
            <a:endParaRPr sz="1000">
              <a:solidFill>
                <a:schemeClr val="lt1"/>
              </a:solidFill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Why?</a:t>
            </a:r>
            <a:endParaRPr sz="1000">
              <a:solidFill>
                <a:schemeClr val="lt1"/>
              </a:solidFill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It works very well for text classification problems.</a:t>
            </a:r>
            <a:endParaRPr sz="1000">
              <a:solidFill>
                <a:schemeClr val="lt1"/>
              </a:solidFill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It’s simple, fast, and efficient, especially when using sparse feature representations like TF-IDF.</a:t>
            </a:r>
            <a:endParaRPr sz="1000">
              <a:solidFill>
                <a:schemeClr val="lt1"/>
              </a:solidFill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It performs strongly on binary classification tasks with limited feature interactions.</a:t>
            </a:r>
            <a:endParaRPr sz="1000">
              <a:solidFill>
                <a:schemeClr val="lt1"/>
              </a:solidFill>
            </a:endParaRPr>
          </a:p>
          <a:p>
            <a:pPr marL="285750" marR="0" lvl="2" indent="-2222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>
              <a:solidFill>
                <a:schemeClr val="lt1"/>
              </a:solidFill>
            </a:endParaRPr>
          </a:p>
        </p:txBody>
      </p:sp>
      <p:sp>
        <p:nvSpPr>
          <p:cNvPr id="484" name="Google Shape;484;p31"/>
          <p:cNvSpPr txBox="1">
            <a:spLocks noGrp="1"/>
          </p:cNvSpPr>
          <p:nvPr>
            <p:ph type="title"/>
          </p:nvPr>
        </p:nvSpPr>
        <p:spPr>
          <a:xfrm>
            <a:off x="1223775" y="1028825"/>
            <a:ext cx="32769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Logistic Regression - Domain</a:t>
            </a:r>
            <a:endParaRPr sz="1500"/>
          </a:p>
        </p:txBody>
      </p:sp>
      <p:sp>
        <p:nvSpPr>
          <p:cNvPr id="485" name="Google Shape;485;p31"/>
          <p:cNvSpPr txBox="1"/>
          <p:nvPr/>
        </p:nvSpPr>
        <p:spPr>
          <a:xfrm>
            <a:off x="1654500" y="3183775"/>
            <a:ext cx="7060500" cy="16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Random Forest is an ensemble learning method that builds multiple decision trees and combines their outputs for a final prediction.</a:t>
            </a:r>
            <a:endParaRPr sz="1000">
              <a:solidFill>
                <a:schemeClr val="lt1"/>
              </a:solidFill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It handles tabular, numerical data by capturing complex feature interactions and reducing overfitting through randomization.</a:t>
            </a:r>
            <a:endParaRPr sz="1000">
              <a:solidFill>
                <a:schemeClr val="lt1"/>
              </a:solidFill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Why?</a:t>
            </a:r>
            <a:endParaRPr sz="1000">
              <a:solidFill>
                <a:schemeClr val="lt1"/>
              </a:solidFill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It is powerful for structured datasets with many numerical features.</a:t>
            </a:r>
            <a:endParaRPr sz="1000">
              <a:solidFill>
                <a:schemeClr val="lt1"/>
              </a:solidFill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It can automatically assess feature importance.</a:t>
            </a:r>
            <a:endParaRPr sz="1000">
              <a:solidFill>
                <a:schemeClr val="lt1"/>
              </a:solidFill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It handles complex, nonlinear patterns that simpler models (like Logistic Regression) can’t capture well.</a:t>
            </a:r>
            <a:endParaRPr sz="1000">
              <a:solidFill>
                <a:schemeClr val="lt1"/>
              </a:solidFill>
            </a:endParaRPr>
          </a:p>
          <a:p>
            <a:pPr marL="285750" marR="0" lvl="2" indent="-2222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>
              <a:solidFill>
                <a:schemeClr val="lt1"/>
              </a:solidFill>
            </a:endParaRPr>
          </a:p>
        </p:txBody>
      </p:sp>
      <p:sp>
        <p:nvSpPr>
          <p:cNvPr id="486" name="Google Shape;486;p31"/>
          <p:cNvSpPr txBox="1">
            <a:spLocks noGrp="1"/>
          </p:cNvSpPr>
          <p:nvPr>
            <p:ph type="title"/>
          </p:nvPr>
        </p:nvSpPr>
        <p:spPr>
          <a:xfrm>
            <a:off x="1223775" y="2793725"/>
            <a:ext cx="32769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RandomForest - PE Analysis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47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"/>
              <a:t>Machine Learning Methods</a:t>
            </a:r>
            <a:endParaRPr/>
          </a:p>
        </p:txBody>
      </p:sp>
      <p:sp>
        <p:nvSpPr>
          <p:cNvPr id="492" name="Google Shape;492;p32"/>
          <p:cNvSpPr txBox="1">
            <a:spLocks noGrp="1"/>
          </p:cNvSpPr>
          <p:nvPr>
            <p:ph type="title"/>
          </p:nvPr>
        </p:nvSpPr>
        <p:spPr>
          <a:xfrm>
            <a:off x="4859200" y="1112700"/>
            <a:ext cx="32769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Logistic Regression - Domain</a:t>
            </a:r>
            <a:endParaRPr sz="1500"/>
          </a:p>
        </p:txBody>
      </p:sp>
      <p:sp>
        <p:nvSpPr>
          <p:cNvPr id="493" name="Google Shape;493;p32"/>
          <p:cNvSpPr txBox="1">
            <a:spLocks noGrp="1"/>
          </p:cNvSpPr>
          <p:nvPr>
            <p:ph type="title"/>
          </p:nvPr>
        </p:nvSpPr>
        <p:spPr>
          <a:xfrm>
            <a:off x="196275" y="1112700"/>
            <a:ext cx="32769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RandomForest - PE Analysis</a:t>
            </a:r>
            <a:endParaRPr sz="1500"/>
          </a:p>
        </p:txBody>
      </p:sp>
      <p:pic>
        <p:nvPicPr>
          <p:cNvPr id="494" name="Google Shape;4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49" y="1757700"/>
            <a:ext cx="3276899" cy="182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088" y="1757700"/>
            <a:ext cx="1999124" cy="29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7083a868-7910-4842-8577-f706112697a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ABC339B80483764F95F18DA27F43EF8A" ma:contentTypeVersion="4" ma:contentTypeDescription="Yeni belge oluşturun." ma:contentTypeScope="" ma:versionID="03c4ad2d1826877eedc769771100fbab">
  <xsd:schema xmlns:xsd="http://www.w3.org/2001/XMLSchema" xmlns:xs="http://www.w3.org/2001/XMLSchema" xmlns:p="http://schemas.microsoft.com/office/2006/metadata/properties" xmlns:ns2="7083a868-7910-4842-8577-f706112697ac" targetNamespace="http://schemas.microsoft.com/office/2006/metadata/properties" ma:root="true" ma:fieldsID="ec42ee08a448fc2744faa3923bf9fee6" ns2:_="">
    <xsd:import namespace="7083a868-7910-4842-8577-f706112697ac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83a868-7910-4842-8577-f706112697ac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59FA81-B01D-4E15-A1B3-7A32F53943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979397-2F3D-4871-A829-5281D3BDA7D5}">
  <ds:schemaRefs>
    <ds:schemaRef ds:uri="http://schemas.microsoft.com/office/2006/metadata/properties"/>
    <ds:schemaRef ds:uri="http://schemas.microsoft.com/office/infopath/2007/PartnerControls"/>
    <ds:schemaRef ds:uri="7083a868-7910-4842-8577-f706112697ac"/>
  </ds:schemaRefs>
</ds:datastoreItem>
</file>

<file path=customXml/itemProps3.xml><?xml version="1.0" encoding="utf-8"?>
<ds:datastoreItem xmlns:ds="http://schemas.openxmlformats.org/officeDocument/2006/customXml" ds:itemID="{BCA1BE0A-1805-4C65-8092-F2611CCA9959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19</Slides>
  <Notes>19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Simple Light</vt:lpstr>
      <vt:lpstr>Software Development Bussines Plan by Slidesgo</vt:lpstr>
      <vt:lpstr>CyberWebX</vt:lpstr>
      <vt:lpstr>CONTENTS</vt:lpstr>
      <vt:lpstr>Project Aim</vt:lpstr>
      <vt:lpstr>Used Technologies</vt:lpstr>
      <vt:lpstr>Used Technologies</vt:lpstr>
      <vt:lpstr>Application Diagram</vt:lpstr>
      <vt:lpstr>Functional Design</vt:lpstr>
      <vt:lpstr>Machine Learning Methods</vt:lpstr>
      <vt:lpstr>Machine Learning Methods</vt:lpstr>
      <vt:lpstr>Machine Learning Data Sets </vt:lpstr>
      <vt:lpstr>Machine Learning Accuracy </vt:lpstr>
      <vt:lpstr>Scraper Architecture</vt:lpstr>
      <vt:lpstr>Functional Design</vt:lpstr>
      <vt:lpstr>Web Design</vt:lpstr>
      <vt:lpstr>Web Design</vt:lpstr>
      <vt:lpstr>Web Design</vt:lpstr>
      <vt:lpstr>Web Design</vt:lpstr>
      <vt:lpstr>Future Improvements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9</cp:revision>
  <dcterms:modified xsi:type="dcterms:W3CDTF">2025-05-31T07:28:10Z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0x010100ABC339B80483764F95F18DA27F43EF8A</vt:lpwstr>
  </property>
</Properties>
</file>